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242"/>
  </p:notesMasterIdLst>
  <p:handoutMasterIdLst>
    <p:handoutMasterId r:id="rId243"/>
  </p:handoutMasterIdLst>
  <p:sldIdLst>
    <p:sldId id="441" r:id="rId6"/>
    <p:sldId id="687" r:id="rId7"/>
    <p:sldId id="445" r:id="rId8"/>
    <p:sldId id="446" r:id="rId9"/>
    <p:sldId id="447" r:id="rId10"/>
    <p:sldId id="631" r:id="rId11"/>
    <p:sldId id="690" r:id="rId12"/>
    <p:sldId id="448" r:id="rId13"/>
    <p:sldId id="449" r:id="rId14"/>
    <p:sldId id="476" r:id="rId15"/>
    <p:sldId id="477" r:id="rId16"/>
    <p:sldId id="478" r:id="rId17"/>
    <p:sldId id="450" r:id="rId18"/>
    <p:sldId id="451" r:id="rId19"/>
    <p:sldId id="452" r:id="rId20"/>
    <p:sldId id="479" r:id="rId21"/>
    <p:sldId id="480" r:id="rId22"/>
    <p:sldId id="481" r:id="rId23"/>
    <p:sldId id="482" r:id="rId24"/>
    <p:sldId id="498" r:id="rId25"/>
    <p:sldId id="497" r:id="rId26"/>
    <p:sldId id="483" r:id="rId27"/>
    <p:sldId id="484" r:id="rId28"/>
    <p:sldId id="485" r:id="rId29"/>
    <p:sldId id="486" r:id="rId30"/>
    <p:sldId id="487" r:id="rId31"/>
    <p:sldId id="488" r:id="rId32"/>
    <p:sldId id="489" r:id="rId33"/>
    <p:sldId id="492" r:id="rId34"/>
    <p:sldId id="493" r:id="rId35"/>
    <p:sldId id="494" r:id="rId36"/>
    <p:sldId id="495" r:id="rId37"/>
    <p:sldId id="496" r:id="rId38"/>
    <p:sldId id="491" r:id="rId39"/>
    <p:sldId id="499" r:id="rId40"/>
    <p:sldId id="500" r:id="rId41"/>
    <p:sldId id="501" r:id="rId42"/>
    <p:sldId id="502" r:id="rId43"/>
    <p:sldId id="503" r:id="rId44"/>
    <p:sldId id="504" r:id="rId45"/>
    <p:sldId id="511" r:id="rId46"/>
    <p:sldId id="505" r:id="rId47"/>
    <p:sldId id="506" r:id="rId48"/>
    <p:sldId id="507" r:id="rId49"/>
    <p:sldId id="508" r:id="rId50"/>
    <p:sldId id="509" r:id="rId51"/>
    <p:sldId id="540" r:id="rId52"/>
    <p:sldId id="576" r:id="rId53"/>
    <p:sldId id="577" r:id="rId54"/>
    <p:sldId id="578" r:id="rId55"/>
    <p:sldId id="579" r:id="rId56"/>
    <p:sldId id="580" r:id="rId57"/>
    <p:sldId id="581" r:id="rId58"/>
    <p:sldId id="593" r:id="rId59"/>
    <p:sldId id="582" r:id="rId60"/>
    <p:sldId id="583" r:id="rId61"/>
    <p:sldId id="594" r:id="rId62"/>
    <p:sldId id="595" r:id="rId63"/>
    <p:sldId id="584" r:id="rId64"/>
    <p:sldId id="585" r:id="rId65"/>
    <p:sldId id="596" r:id="rId66"/>
    <p:sldId id="586" r:id="rId67"/>
    <p:sldId id="587" r:id="rId68"/>
    <p:sldId id="588" r:id="rId69"/>
    <p:sldId id="589" r:id="rId70"/>
    <p:sldId id="590" r:id="rId71"/>
    <p:sldId id="688" r:id="rId72"/>
    <p:sldId id="575" r:id="rId73"/>
    <p:sldId id="632" r:id="rId74"/>
    <p:sldId id="541" r:id="rId75"/>
    <p:sldId id="510" r:id="rId76"/>
    <p:sldId id="513" r:id="rId77"/>
    <p:sldId id="514" r:id="rId78"/>
    <p:sldId id="515" r:id="rId79"/>
    <p:sldId id="516" r:id="rId80"/>
    <p:sldId id="517" r:id="rId81"/>
    <p:sldId id="518" r:id="rId82"/>
    <p:sldId id="519" r:id="rId83"/>
    <p:sldId id="520" r:id="rId84"/>
    <p:sldId id="521" r:id="rId85"/>
    <p:sldId id="522" r:id="rId86"/>
    <p:sldId id="523" r:id="rId87"/>
    <p:sldId id="524" r:id="rId88"/>
    <p:sldId id="525" r:id="rId89"/>
    <p:sldId id="526" r:id="rId90"/>
    <p:sldId id="527" r:id="rId91"/>
    <p:sldId id="528" r:id="rId92"/>
    <p:sldId id="529" r:id="rId93"/>
    <p:sldId id="530" r:id="rId94"/>
    <p:sldId id="531" r:id="rId95"/>
    <p:sldId id="532" r:id="rId96"/>
    <p:sldId id="533" r:id="rId97"/>
    <p:sldId id="534" r:id="rId98"/>
    <p:sldId id="538" r:id="rId99"/>
    <p:sldId id="537" r:id="rId100"/>
    <p:sldId id="542" r:id="rId101"/>
    <p:sldId id="597" r:id="rId102"/>
    <p:sldId id="598" r:id="rId103"/>
    <p:sldId id="599" r:id="rId104"/>
    <p:sldId id="600" r:id="rId105"/>
    <p:sldId id="601" r:id="rId106"/>
    <p:sldId id="602" r:id="rId107"/>
    <p:sldId id="603" r:id="rId108"/>
    <p:sldId id="604" r:id="rId109"/>
    <p:sldId id="605" r:id="rId110"/>
    <p:sldId id="606" r:id="rId111"/>
    <p:sldId id="608" r:id="rId112"/>
    <p:sldId id="716" r:id="rId113"/>
    <p:sldId id="609" r:id="rId114"/>
    <p:sldId id="610" r:id="rId115"/>
    <p:sldId id="611" r:id="rId116"/>
    <p:sldId id="612" r:id="rId117"/>
    <p:sldId id="614" r:id="rId118"/>
    <p:sldId id="613" r:id="rId119"/>
    <p:sldId id="615" r:id="rId120"/>
    <p:sldId id="616" r:id="rId121"/>
    <p:sldId id="617" r:id="rId122"/>
    <p:sldId id="618" r:id="rId123"/>
    <p:sldId id="619" r:id="rId124"/>
    <p:sldId id="620" r:id="rId125"/>
    <p:sldId id="621" r:id="rId126"/>
    <p:sldId id="622" r:id="rId127"/>
    <p:sldId id="623" r:id="rId128"/>
    <p:sldId id="624" r:id="rId129"/>
    <p:sldId id="625" r:id="rId130"/>
    <p:sldId id="626" r:id="rId131"/>
    <p:sldId id="627" r:id="rId132"/>
    <p:sldId id="628" r:id="rId133"/>
    <p:sldId id="629" r:id="rId134"/>
    <p:sldId id="630" r:id="rId135"/>
    <p:sldId id="663" r:id="rId136"/>
    <p:sldId id="662" r:id="rId137"/>
    <p:sldId id="664" r:id="rId138"/>
    <p:sldId id="665" r:id="rId139"/>
    <p:sldId id="666" r:id="rId140"/>
    <p:sldId id="667" r:id="rId141"/>
    <p:sldId id="668" r:id="rId142"/>
    <p:sldId id="669" r:id="rId143"/>
    <p:sldId id="670" r:id="rId144"/>
    <p:sldId id="671" r:id="rId145"/>
    <p:sldId id="672" r:id="rId146"/>
    <p:sldId id="673" r:id="rId147"/>
    <p:sldId id="674" r:id="rId148"/>
    <p:sldId id="675" r:id="rId149"/>
    <p:sldId id="676" r:id="rId150"/>
    <p:sldId id="677" r:id="rId151"/>
    <p:sldId id="678" r:id="rId152"/>
    <p:sldId id="680" r:id="rId153"/>
    <p:sldId id="681" r:id="rId154"/>
    <p:sldId id="682" r:id="rId155"/>
    <p:sldId id="683" r:id="rId156"/>
    <p:sldId id="679" r:id="rId157"/>
    <p:sldId id="684" r:id="rId158"/>
    <p:sldId id="685" r:id="rId159"/>
    <p:sldId id="689" r:id="rId160"/>
    <p:sldId id="686" r:id="rId161"/>
    <p:sldId id="633" r:id="rId162"/>
    <p:sldId id="543" r:id="rId163"/>
    <p:sldId id="539" r:id="rId164"/>
    <p:sldId id="544" r:id="rId165"/>
    <p:sldId id="545" r:id="rId166"/>
    <p:sldId id="546" r:id="rId167"/>
    <p:sldId id="547" r:id="rId168"/>
    <p:sldId id="548" r:id="rId169"/>
    <p:sldId id="549" r:id="rId170"/>
    <p:sldId id="550" r:id="rId171"/>
    <p:sldId id="551" r:id="rId172"/>
    <p:sldId id="552" r:id="rId173"/>
    <p:sldId id="553" r:id="rId174"/>
    <p:sldId id="554" r:id="rId175"/>
    <p:sldId id="555" r:id="rId176"/>
    <p:sldId id="556" r:id="rId177"/>
    <p:sldId id="557" r:id="rId178"/>
    <p:sldId id="558" r:id="rId179"/>
    <p:sldId id="559" r:id="rId180"/>
    <p:sldId id="560" r:id="rId181"/>
    <p:sldId id="561" r:id="rId182"/>
    <p:sldId id="562" r:id="rId183"/>
    <p:sldId id="563" r:id="rId184"/>
    <p:sldId id="564" r:id="rId185"/>
    <p:sldId id="565" r:id="rId186"/>
    <p:sldId id="566" r:id="rId187"/>
    <p:sldId id="567" r:id="rId188"/>
    <p:sldId id="568" r:id="rId189"/>
    <p:sldId id="574" r:id="rId190"/>
    <p:sldId id="569" r:id="rId191"/>
    <p:sldId id="570" r:id="rId192"/>
    <p:sldId id="571" r:id="rId193"/>
    <p:sldId id="572" r:id="rId194"/>
    <p:sldId id="573" r:id="rId195"/>
    <p:sldId id="635" r:id="rId196"/>
    <p:sldId id="636" r:id="rId197"/>
    <p:sldId id="637" r:id="rId198"/>
    <p:sldId id="638" r:id="rId199"/>
    <p:sldId id="639" r:id="rId200"/>
    <p:sldId id="640" r:id="rId201"/>
    <p:sldId id="641" r:id="rId202"/>
    <p:sldId id="642" r:id="rId203"/>
    <p:sldId id="643" r:id="rId204"/>
    <p:sldId id="644" r:id="rId205"/>
    <p:sldId id="645" r:id="rId206"/>
    <p:sldId id="646" r:id="rId207"/>
    <p:sldId id="647" r:id="rId208"/>
    <p:sldId id="648" r:id="rId209"/>
    <p:sldId id="649" r:id="rId210"/>
    <p:sldId id="650" r:id="rId211"/>
    <p:sldId id="651" r:id="rId212"/>
    <p:sldId id="652" r:id="rId213"/>
    <p:sldId id="653" r:id="rId214"/>
    <p:sldId id="654" r:id="rId215"/>
    <p:sldId id="655" r:id="rId216"/>
    <p:sldId id="656" r:id="rId217"/>
    <p:sldId id="657" r:id="rId218"/>
    <p:sldId id="658" r:id="rId219"/>
    <p:sldId id="634" r:id="rId220"/>
    <p:sldId id="659" r:id="rId221"/>
    <p:sldId id="660" r:id="rId222"/>
    <p:sldId id="661" r:id="rId223"/>
    <p:sldId id="717" r:id="rId224"/>
    <p:sldId id="691" r:id="rId225"/>
    <p:sldId id="693" r:id="rId226"/>
    <p:sldId id="695" r:id="rId227"/>
    <p:sldId id="696" r:id="rId228"/>
    <p:sldId id="694" r:id="rId229"/>
    <p:sldId id="697" r:id="rId230"/>
    <p:sldId id="698" r:id="rId231"/>
    <p:sldId id="699" r:id="rId232"/>
    <p:sldId id="700" r:id="rId233"/>
    <p:sldId id="701" r:id="rId234"/>
    <p:sldId id="702" r:id="rId235"/>
    <p:sldId id="703" r:id="rId236"/>
    <p:sldId id="704" r:id="rId237"/>
    <p:sldId id="705" r:id="rId238"/>
    <p:sldId id="706" r:id="rId239"/>
    <p:sldId id="707" r:id="rId240"/>
    <p:sldId id="715" r:id="rId24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41"/>
            <p14:sldId id="687"/>
            <p14:sldId id="445"/>
            <p14:sldId id="446"/>
            <p14:sldId id="447"/>
          </p14:sldIdLst>
        </p14:section>
        <p14:section name="Creational patterns" id="{22EC8891-38F5-49A0-89FD-6A494265D31A}">
          <p14:sldIdLst>
            <p14:sldId id="631"/>
            <p14:sldId id="690"/>
          </p14:sldIdLst>
        </p14:section>
        <p14:section name="Factory" id="{DD7A8213-FD0A-4B5A-8184-1FC0D50DC610}">
          <p14:sldIdLst>
            <p14:sldId id="448"/>
            <p14:sldId id="449"/>
            <p14:sldId id="476"/>
            <p14:sldId id="477"/>
            <p14:sldId id="478"/>
            <p14:sldId id="450"/>
            <p14:sldId id="451"/>
            <p14:sldId id="452"/>
            <p14:sldId id="479"/>
            <p14:sldId id="480"/>
            <p14:sldId id="481"/>
            <p14:sldId id="482"/>
            <p14:sldId id="498"/>
            <p14:sldId id="497"/>
            <p14:sldId id="483"/>
            <p14:sldId id="484"/>
            <p14:sldId id="485"/>
            <p14:sldId id="486"/>
            <p14:sldId id="487"/>
            <p14:sldId id="488"/>
            <p14:sldId id="489"/>
            <p14:sldId id="492"/>
            <p14:sldId id="493"/>
            <p14:sldId id="494"/>
            <p14:sldId id="495"/>
            <p14:sldId id="496"/>
            <p14:sldId id="491"/>
            <p14:sldId id="499"/>
            <p14:sldId id="500"/>
            <p14:sldId id="501"/>
            <p14:sldId id="502"/>
            <p14:sldId id="503"/>
            <p14:sldId id="504"/>
            <p14:sldId id="511"/>
            <p14:sldId id="505"/>
            <p14:sldId id="506"/>
            <p14:sldId id="507"/>
            <p14:sldId id="508"/>
            <p14:sldId id="509"/>
          </p14:sldIdLst>
        </p14:section>
        <p14:section name="Builder" id="{DC8446AA-494F-4DCA-8B6E-4686DD50027C}">
          <p14:sldIdLst>
            <p14:sldId id="540"/>
            <p14:sldId id="576"/>
            <p14:sldId id="577"/>
            <p14:sldId id="578"/>
            <p14:sldId id="579"/>
            <p14:sldId id="580"/>
            <p14:sldId id="581"/>
            <p14:sldId id="593"/>
            <p14:sldId id="582"/>
            <p14:sldId id="583"/>
            <p14:sldId id="594"/>
            <p14:sldId id="595"/>
            <p14:sldId id="584"/>
            <p14:sldId id="585"/>
            <p14:sldId id="596"/>
            <p14:sldId id="586"/>
            <p14:sldId id="587"/>
            <p14:sldId id="588"/>
            <p14:sldId id="589"/>
            <p14:sldId id="590"/>
            <p14:sldId id="688"/>
            <p14:sldId id="575"/>
          </p14:sldIdLst>
        </p14:section>
        <p14:section name="Structural patterns" id="{DAB2D2AF-6A73-4D0B-AE7B-A9B8EC084907}">
          <p14:sldIdLst>
            <p14:sldId id="632"/>
          </p14:sldIdLst>
        </p14:section>
        <p14:section name="Composite pattern" id="{4C69D2E6-05D9-459B-8AE9-AEB95C4CFFE1}">
          <p14:sldIdLst>
            <p14:sldId id="541"/>
            <p14:sldId id="510"/>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8"/>
            <p14:sldId id="537"/>
            <p14:sldId id="542"/>
          </p14:sldIdLst>
        </p14:section>
        <p14:section name="Decorator" id="{B88442F9-21F9-4E49-B432-32E84DA0A12F}">
          <p14:sldIdLst>
            <p14:sldId id="597"/>
            <p14:sldId id="598"/>
            <p14:sldId id="599"/>
            <p14:sldId id="600"/>
            <p14:sldId id="601"/>
            <p14:sldId id="602"/>
            <p14:sldId id="603"/>
            <p14:sldId id="604"/>
            <p14:sldId id="605"/>
            <p14:sldId id="606"/>
            <p14:sldId id="608"/>
            <p14:sldId id="716"/>
            <p14:sldId id="609"/>
            <p14:sldId id="610"/>
            <p14:sldId id="611"/>
            <p14:sldId id="612"/>
            <p14:sldId id="614"/>
            <p14:sldId id="613"/>
            <p14:sldId id="615"/>
            <p14:sldId id="616"/>
            <p14:sldId id="617"/>
            <p14:sldId id="618"/>
            <p14:sldId id="619"/>
            <p14:sldId id="620"/>
            <p14:sldId id="621"/>
            <p14:sldId id="622"/>
            <p14:sldId id="623"/>
            <p14:sldId id="624"/>
            <p14:sldId id="625"/>
            <p14:sldId id="626"/>
            <p14:sldId id="627"/>
            <p14:sldId id="628"/>
            <p14:sldId id="629"/>
            <p14:sldId id="630"/>
          </p14:sldIdLst>
        </p14:section>
        <p14:section name="Bridge" id="{20B73F9D-B836-45E9-9E41-76C13C51D4C1}">
          <p14:sldIdLst>
            <p14:sldId id="663"/>
            <p14:sldId id="662"/>
            <p14:sldId id="664"/>
            <p14:sldId id="665"/>
            <p14:sldId id="666"/>
            <p14:sldId id="667"/>
            <p14:sldId id="668"/>
            <p14:sldId id="669"/>
            <p14:sldId id="670"/>
            <p14:sldId id="671"/>
            <p14:sldId id="672"/>
            <p14:sldId id="673"/>
            <p14:sldId id="674"/>
            <p14:sldId id="675"/>
            <p14:sldId id="676"/>
            <p14:sldId id="677"/>
            <p14:sldId id="678"/>
            <p14:sldId id="680"/>
            <p14:sldId id="681"/>
            <p14:sldId id="682"/>
            <p14:sldId id="683"/>
            <p14:sldId id="679"/>
            <p14:sldId id="684"/>
            <p14:sldId id="685"/>
            <p14:sldId id="689"/>
            <p14:sldId id="686"/>
          </p14:sldIdLst>
        </p14:section>
        <p14:section name="Behavior Patterns" id="{0E19C008-AC24-4B17-9101-D7118ED2E9A2}">
          <p14:sldIdLst>
            <p14:sldId id="633"/>
          </p14:sldIdLst>
        </p14:section>
        <p14:section name="Command" id="{0CD6780B-65B3-4957-8B37-5C5DEE59C564}">
          <p14:sldIdLst>
            <p14:sldId id="543"/>
            <p14:sldId id="539"/>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74"/>
            <p14:sldId id="569"/>
            <p14:sldId id="570"/>
            <p14:sldId id="571"/>
          </p14:sldIdLst>
        </p14:section>
        <p14:section name="Observer" id="{3D9801B0-B323-47CF-AA52-12A5DCC3B55A}">
          <p14:sldIdLst>
            <p14:sldId id="572"/>
            <p14:sldId id="573"/>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34"/>
            <p14:sldId id="659"/>
            <p14:sldId id="660"/>
            <p14:sldId id="661"/>
            <p14:sldId id="717"/>
          </p14:sldIdLst>
        </p14:section>
        <p14:section name="Chain of Resp" id="{BB7B70D5-7706-4E7E-BE51-C04DBFC48F7A}">
          <p14:sldIdLst>
            <p14:sldId id="691"/>
            <p14:sldId id="693"/>
            <p14:sldId id="695"/>
            <p14:sldId id="696"/>
            <p14:sldId id="694"/>
            <p14:sldId id="697"/>
            <p14:sldId id="698"/>
            <p14:sldId id="699"/>
            <p14:sldId id="700"/>
            <p14:sldId id="701"/>
            <p14:sldId id="702"/>
            <p14:sldId id="703"/>
            <p14:sldId id="704"/>
            <p14:sldId id="705"/>
            <p14:sldId id="706"/>
            <p14:sldId id="707"/>
            <p14:sldId id="715"/>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ccess Warrior" initials="SW" lastIdx="1" clrIdx="0">
    <p:extLst>
      <p:ext uri="{19B8F6BF-5375-455C-9EA6-DF929625EA0E}">
        <p15:presenceInfo xmlns:p15="http://schemas.microsoft.com/office/powerpoint/2012/main" userId="Success Warri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FFFFFF"/>
    <a:srgbClr val="EE8200"/>
    <a:srgbClr val="00AEEF"/>
    <a:srgbClr val="FBFBFB"/>
    <a:srgbClr val="000000"/>
    <a:srgbClr val="929292"/>
    <a:srgbClr val="4D4D4D"/>
    <a:srgbClr val="F28500"/>
    <a:srgbClr val="83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8" autoAdjust="0"/>
    <p:restoredTop sz="94055" autoAdjust="0"/>
  </p:normalViewPr>
  <p:slideViewPr>
    <p:cSldViewPr snapToGrid="0">
      <p:cViewPr varScale="1">
        <p:scale>
          <a:sx n="74" d="100"/>
          <a:sy n="74" d="100"/>
        </p:scale>
        <p:origin x="174" y="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3" Type="http://schemas.openxmlformats.org/officeDocument/2006/relationships/slide" Target="slides/slide228.xml"/><Relationship Id="rId238" Type="http://schemas.openxmlformats.org/officeDocument/2006/relationships/slide" Target="slides/slide233.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slide" Target="slides/slide218.xml"/><Relationship Id="rId228" Type="http://schemas.openxmlformats.org/officeDocument/2006/relationships/slide" Target="slides/slide223.xml"/><Relationship Id="rId244" Type="http://schemas.openxmlformats.org/officeDocument/2006/relationships/commentAuthors" Target="commentAuthors.xml"/><Relationship Id="rId249"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34" Type="http://schemas.openxmlformats.org/officeDocument/2006/relationships/slide" Target="slides/slide229.xml"/><Relationship Id="rId239" Type="http://schemas.openxmlformats.org/officeDocument/2006/relationships/slide" Target="slides/slide234.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presProps" Target="presProps.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6" Type="http://schemas.openxmlformats.org/officeDocument/2006/relationships/slide" Target="slides/slide21.xml"/><Relationship Id="rId231" Type="http://schemas.openxmlformats.org/officeDocument/2006/relationships/slide" Target="slides/slide226.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notesMaster" Target="notesMasters/notesMaster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01T20:28:06.871"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1/19/2018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1/19/2018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288221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78727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What is Design Pattern ?</a:t>
            </a:r>
          </a:p>
        </p:txBody>
      </p:sp>
      <p:sp>
        <p:nvSpPr>
          <p:cNvPr id="5" name="Blue Welcome shape"/>
          <p:cNvSpPr/>
          <p:nvPr/>
        </p:nvSpPr>
        <p:spPr bwMode="auto">
          <a:xfrm>
            <a:off x="212792" y="1158937"/>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Presentation Title Rectangle"/>
          <p:cNvSpPr txBox="1">
            <a:spLocks/>
          </p:cNvSpPr>
          <p:nvPr/>
        </p:nvSpPr>
        <p:spPr>
          <a:xfrm>
            <a:off x="453035" y="1241058"/>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How Many Design patterns are there ?</a:t>
            </a:r>
          </a:p>
        </p:txBody>
      </p:sp>
      <p:sp>
        <p:nvSpPr>
          <p:cNvPr id="7" name="Blue Welcome shape"/>
          <p:cNvSpPr/>
          <p:nvPr/>
        </p:nvSpPr>
        <p:spPr bwMode="auto">
          <a:xfrm>
            <a:off x="212792" y="2127945"/>
            <a:ext cx="11731271"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Presentation Title Rectangle"/>
          <p:cNvSpPr txBox="1">
            <a:spLocks/>
          </p:cNvSpPr>
          <p:nvPr/>
        </p:nvSpPr>
        <p:spPr>
          <a:xfrm>
            <a:off x="453035" y="221006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Which design pattern I have to use in my project ?</a:t>
            </a:r>
          </a:p>
        </p:txBody>
      </p:sp>
      <p:cxnSp>
        <p:nvCxnSpPr>
          <p:cNvPr id="9" name="Straight Connector 8"/>
          <p:cNvCxnSpPr/>
          <p:nvPr/>
        </p:nvCxnSpPr>
        <p:spPr>
          <a:xfrm>
            <a:off x="61962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37676" y="2978338"/>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Blue Welcome shape"/>
          <p:cNvSpPr/>
          <p:nvPr/>
        </p:nvSpPr>
        <p:spPr bwMode="auto">
          <a:xfrm>
            <a:off x="228712" y="507818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Presentation Title Rectangle"/>
          <p:cNvSpPr txBox="1">
            <a:spLocks/>
          </p:cNvSpPr>
          <p:nvPr/>
        </p:nvSpPr>
        <p:spPr>
          <a:xfrm>
            <a:off x="468955" y="516030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C# Design Patterns</a:t>
            </a:r>
          </a:p>
        </p:txBody>
      </p:sp>
    </p:spTree>
    <p:extLst>
      <p:ext uri="{BB962C8B-B14F-4D97-AF65-F5344CB8AC3E}">
        <p14:creationId xmlns:p14="http://schemas.microsoft.com/office/powerpoint/2010/main" val="78140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p:bldP spid="7" grpId="0" animBg="1"/>
      <p:bldP spid="8" grpId="0"/>
      <p:bldP spid="1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3001" y="156890"/>
            <a:ext cx="9096375" cy="5838825"/>
          </a:xfrm>
          <a:prstGeom prst="rect">
            <a:avLst/>
          </a:prstGeom>
        </p:spPr>
      </p:pic>
    </p:spTree>
    <p:extLst>
      <p:ext uri="{BB962C8B-B14F-4D97-AF65-F5344CB8AC3E}">
        <p14:creationId xmlns:p14="http://schemas.microsoft.com/office/powerpoint/2010/main" val="157513083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694" y="125505"/>
            <a:ext cx="8298423" cy="6140833"/>
          </a:xfrm>
          <a:prstGeom prst="rect">
            <a:avLst/>
          </a:prstGeom>
        </p:spPr>
      </p:pic>
    </p:spTree>
    <p:extLst>
      <p:ext uri="{BB962C8B-B14F-4D97-AF65-F5344CB8AC3E}">
        <p14:creationId xmlns:p14="http://schemas.microsoft.com/office/powerpoint/2010/main" val="40433704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5727"/>
            <a:ext cx="10721000" cy="6752273"/>
          </a:xfrm>
          <a:prstGeom prst="rect">
            <a:avLst/>
          </a:prstGeom>
        </p:spPr>
      </p:pic>
    </p:spTree>
    <p:extLst>
      <p:ext uri="{BB962C8B-B14F-4D97-AF65-F5344CB8AC3E}">
        <p14:creationId xmlns:p14="http://schemas.microsoft.com/office/powerpoint/2010/main" val="41820831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8080" y="692331"/>
            <a:ext cx="5155005" cy="5133703"/>
          </a:xfrm>
          <a:prstGeom prst="rect">
            <a:avLst/>
          </a:prstGeom>
        </p:spPr>
      </p:pic>
    </p:spTree>
    <p:extLst>
      <p:ext uri="{BB962C8B-B14F-4D97-AF65-F5344CB8AC3E}">
        <p14:creationId xmlns:p14="http://schemas.microsoft.com/office/powerpoint/2010/main" val="73653530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921" y="155801"/>
            <a:ext cx="8482001" cy="6258062"/>
          </a:xfrm>
          <a:prstGeom prst="rect">
            <a:avLst/>
          </a:prstGeom>
        </p:spPr>
      </p:pic>
    </p:spTree>
    <p:extLst>
      <p:ext uri="{BB962C8B-B14F-4D97-AF65-F5344CB8AC3E}">
        <p14:creationId xmlns:p14="http://schemas.microsoft.com/office/powerpoint/2010/main" val="13908340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9654" y="120967"/>
            <a:ext cx="8146212" cy="6737033"/>
          </a:xfrm>
          <a:prstGeom prst="rect">
            <a:avLst/>
          </a:prstGeom>
        </p:spPr>
      </p:pic>
      <p:sp>
        <p:nvSpPr>
          <p:cNvPr id="4" name="TextBox 3"/>
          <p:cNvSpPr txBox="1"/>
          <p:nvPr/>
        </p:nvSpPr>
        <p:spPr>
          <a:xfrm>
            <a:off x="6844937" y="1345474"/>
            <a:ext cx="437780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Abstract component</a:t>
            </a:r>
          </a:p>
        </p:txBody>
      </p:sp>
    </p:spTree>
    <p:extLst>
      <p:ext uri="{BB962C8B-B14F-4D97-AF65-F5344CB8AC3E}">
        <p14:creationId xmlns:p14="http://schemas.microsoft.com/office/powerpoint/2010/main" val="126577177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957" y="114163"/>
            <a:ext cx="10823360" cy="6521768"/>
          </a:xfrm>
          <a:prstGeom prst="rect">
            <a:avLst/>
          </a:prstGeom>
        </p:spPr>
      </p:pic>
    </p:spTree>
    <p:extLst>
      <p:ext uri="{BB962C8B-B14F-4D97-AF65-F5344CB8AC3E}">
        <p14:creationId xmlns:p14="http://schemas.microsoft.com/office/powerpoint/2010/main" val="36514564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720" t="8922" b="15212"/>
          <a:stretch/>
        </p:blipFill>
        <p:spPr>
          <a:xfrm>
            <a:off x="457200" y="300446"/>
            <a:ext cx="9419498" cy="5199017"/>
          </a:xfrm>
          <a:prstGeom prst="rect">
            <a:avLst/>
          </a:prstGeom>
        </p:spPr>
      </p:pic>
    </p:spTree>
    <p:extLst>
      <p:ext uri="{BB962C8B-B14F-4D97-AF65-F5344CB8AC3E}">
        <p14:creationId xmlns:p14="http://schemas.microsoft.com/office/powerpoint/2010/main" val="33301008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972" y="182199"/>
            <a:ext cx="7306203" cy="6492921"/>
          </a:xfrm>
          <a:prstGeom prst="rect">
            <a:avLst/>
          </a:prstGeom>
        </p:spPr>
      </p:pic>
      <p:sp>
        <p:nvSpPr>
          <p:cNvPr id="3" name="TextBox 2"/>
          <p:cNvSpPr txBox="1"/>
          <p:nvPr/>
        </p:nvSpPr>
        <p:spPr>
          <a:xfrm>
            <a:off x="6844937" y="1345474"/>
            <a:ext cx="446372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concrete component</a:t>
            </a:r>
          </a:p>
        </p:txBody>
      </p:sp>
    </p:spTree>
    <p:extLst>
      <p:ext uri="{BB962C8B-B14F-4D97-AF65-F5344CB8AC3E}">
        <p14:creationId xmlns:p14="http://schemas.microsoft.com/office/powerpoint/2010/main" val="182207434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FD92DD-AAFC-4C8F-A424-7CCB3F9F4387}"/>
              </a:ext>
            </a:extLst>
          </p:cNvPr>
          <p:cNvPicPr>
            <a:picLocks noChangeAspect="1"/>
          </p:cNvPicPr>
          <p:nvPr/>
        </p:nvPicPr>
        <p:blipFill>
          <a:blip r:embed="rId2"/>
          <a:stretch>
            <a:fillRect/>
          </a:stretch>
        </p:blipFill>
        <p:spPr>
          <a:xfrm>
            <a:off x="378979" y="502659"/>
            <a:ext cx="6632457" cy="5524068"/>
          </a:xfrm>
          <a:prstGeom prst="rect">
            <a:avLst/>
          </a:prstGeom>
        </p:spPr>
      </p:pic>
    </p:spTree>
    <p:extLst>
      <p:ext uri="{BB962C8B-B14F-4D97-AF65-F5344CB8AC3E}">
        <p14:creationId xmlns:p14="http://schemas.microsoft.com/office/powerpoint/2010/main" val="25043213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993" y="102461"/>
            <a:ext cx="9616686" cy="5579882"/>
          </a:xfrm>
          <a:prstGeom prst="rect">
            <a:avLst/>
          </a:prstGeom>
        </p:spPr>
      </p:pic>
      <p:sp>
        <p:nvSpPr>
          <p:cNvPr id="3" name="TextBox 2"/>
          <p:cNvSpPr txBox="1"/>
          <p:nvPr/>
        </p:nvSpPr>
        <p:spPr>
          <a:xfrm>
            <a:off x="9496697" y="3317966"/>
            <a:ext cx="182851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Just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check</a:t>
            </a:r>
          </a:p>
        </p:txBody>
      </p:sp>
    </p:spTree>
    <p:extLst>
      <p:ext uri="{BB962C8B-B14F-4D97-AF65-F5344CB8AC3E}">
        <p14:creationId xmlns:p14="http://schemas.microsoft.com/office/powerpoint/2010/main" val="950561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406" y="107632"/>
            <a:ext cx="11173791" cy="6240917"/>
          </a:xfrm>
          <a:prstGeom prst="rect">
            <a:avLst/>
          </a:prstGeom>
        </p:spPr>
      </p:pic>
    </p:spTree>
    <p:extLst>
      <p:ext uri="{BB962C8B-B14F-4D97-AF65-F5344CB8AC3E}">
        <p14:creationId xmlns:p14="http://schemas.microsoft.com/office/powerpoint/2010/main" val="319919995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782" y="139610"/>
            <a:ext cx="11228926" cy="6287316"/>
          </a:xfrm>
          <a:prstGeom prst="rect">
            <a:avLst/>
          </a:prstGeom>
        </p:spPr>
      </p:pic>
    </p:spTree>
    <p:extLst>
      <p:ext uri="{BB962C8B-B14F-4D97-AF65-F5344CB8AC3E}">
        <p14:creationId xmlns:p14="http://schemas.microsoft.com/office/powerpoint/2010/main" val="1514357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192" y="116341"/>
            <a:ext cx="8028421" cy="6467339"/>
          </a:xfrm>
          <a:prstGeom prst="rect">
            <a:avLst/>
          </a:prstGeom>
        </p:spPr>
      </p:pic>
      <p:sp>
        <p:nvSpPr>
          <p:cNvPr id="3" name="TextBox 2"/>
          <p:cNvSpPr txBox="1"/>
          <p:nvPr/>
        </p:nvSpPr>
        <p:spPr>
          <a:xfrm>
            <a:off x="6844937" y="1345474"/>
            <a:ext cx="400109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Abstract decorator</a:t>
            </a:r>
          </a:p>
        </p:txBody>
      </p:sp>
    </p:spTree>
    <p:extLst>
      <p:ext uri="{BB962C8B-B14F-4D97-AF65-F5344CB8AC3E}">
        <p14:creationId xmlns:p14="http://schemas.microsoft.com/office/powerpoint/2010/main" val="26406149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281" y="166959"/>
            <a:ext cx="8306589" cy="6586538"/>
          </a:xfrm>
          <a:prstGeom prst="rect">
            <a:avLst/>
          </a:prstGeom>
        </p:spPr>
      </p:pic>
    </p:spTree>
    <p:extLst>
      <p:ext uri="{BB962C8B-B14F-4D97-AF65-F5344CB8AC3E}">
        <p14:creationId xmlns:p14="http://schemas.microsoft.com/office/powerpoint/2010/main" val="2415786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897" y="115700"/>
            <a:ext cx="10694348" cy="6406124"/>
          </a:xfrm>
          <a:prstGeom prst="rect">
            <a:avLst/>
          </a:prstGeom>
        </p:spPr>
      </p:pic>
    </p:spTree>
    <p:extLst>
      <p:ext uri="{BB962C8B-B14F-4D97-AF65-F5344CB8AC3E}">
        <p14:creationId xmlns:p14="http://schemas.microsoft.com/office/powerpoint/2010/main" val="272087313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987" y="232239"/>
            <a:ext cx="7780476" cy="5933430"/>
          </a:xfrm>
          <a:prstGeom prst="rect">
            <a:avLst/>
          </a:prstGeom>
        </p:spPr>
      </p:pic>
      <p:sp>
        <p:nvSpPr>
          <p:cNvPr id="4" name="TextBox 3"/>
          <p:cNvSpPr txBox="1"/>
          <p:nvPr/>
        </p:nvSpPr>
        <p:spPr>
          <a:xfrm>
            <a:off x="6844937" y="1345474"/>
            <a:ext cx="417838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Concrete decorator</a:t>
            </a:r>
          </a:p>
        </p:txBody>
      </p:sp>
    </p:spTree>
    <p:extLst>
      <p:ext uri="{BB962C8B-B14F-4D97-AF65-F5344CB8AC3E}">
        <p14:creationId xmlns:p14="http://schemas.microsoft.com/office/powerpoint/2010/main" val="83939373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075" y="129403"/>
            <a:ext cx="11210677" cy="5618254"/>
          </a:xfrm>
          <a:prstGeom prst="rect">
            <a:avLst/>
          </a:prstGeom>
        </p:spPr>
      </p:pic>
    </p:spTree>
    <p:extLst>
      <p:ext uri="{BB962C8B-B14F-4D97-AF65-F5344CB8AC3E}">
        <p14:creationId xmlns:p14="http://schemas.microsoft.com/office/powerpoint/2010/main" val="90690652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846" y="121784"/>
            <a:ext cx="11524835" cy="6370456"/>
          </a:xfrm>
          <a:prstGeom prst="rect">
            <a:avLst/>
          </a:prstGeom>
        </p:spPr>
      </p:pic>
    </p:spTree>
    <p:extLst>
      <p:ext uri="{BB962C8B-B14F-4D97-AF65-F5344CB8AC3E}">
        <p14:creationId xmlns:p14="http://schemas.microsoft.com/office/powerpoint/2010/main" val="55401577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668" y="188458"/>
            <a:ext cx="6812383" cy="5977211"/>
          </a:xfrm>
          <a:prstGeom prst="rect">
            <a:avLst/>
          </a:prstGeom>
        </p:spPr>
      </p:pic>
      <p:sp>
        <p:nvSpPr>
          <p:cNvPr id="3" name="TextBox 2"/>
          <p:cNvSpPr txBox="1"/>
          <p:nvPr/>
        </p:nvSpPr>
        <p:spPr>
          <a:xfrm>
            <a:off x="6596743" y="2325189"/>
            <a:ext cx="188192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Another </a:t>
            </a:r>
          </a:p>
        </p:txBody>
      </p:sp>
    </p:spTree>
    <p:extLst>
      <p:ext uri="{BB962C8B-B14F-4D97-AF65-F5344CB8AC3E}">
        <p14:creationId xmlns:p14="http://schemas.microsoft.com/office/powerpoint/2010/main" val="427341282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820" y="135119"/>
            <a:ext cx="8088234" cy="6722881"/>
          </a:xfrm>
          <a:prstGeom prst="rect">
            <a:avLst/>
          </a:prstGeom>
        </p:spPr>
      </p:pic>
    </p:spTree>
    <p:extLst>
      <p:ext uri="{BB962C8B-B14F-4D97-AF65-F5344CB8AC3E}">
        <p14:creationId xmlns:p14="http://schemas.microsoft.com/office/powerpoint/2010/main" val="219490773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45" y="202338"/>
            <a:ext cx="9639300" cy="5591175"/>
          </a:xfrm>
          <a:prstGeom prst="rect">
            <a:avLst/>
          </a:prstGeom>
        </p:spPr>
      </p:pic>
    </p:spTree>
    <p:extLst>
      <p:ext uri="{BB962C8B-B14F-4D97-AF65-F5344CB8AC3E}">
        <p14:creationId xmlns:p14="http://schemas.microsoft.com/office/powerpoint/2010/main" val="28212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1271" y="420325"/>
            <a:ext cx="5298945" cy="5131389"/>
          </a:xfrm>
          <a:prstGeom prst="rect">
            <a:avLst/>
          </a:prstGeom>
        </p:spPr>
      </p:pic>
    </p:spTree>
    <p:extLst>
      <p:ext uri="{BB962C8B-B14F-4D97-AF65-F5344CB8AC3E}">
        <p14:creationId xmlns:p14="http://schemas.microsoft.com/office/powerpoint/2010/main" val="241166797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84" y="124641"/>
            <a:ext cx="8818755" cy="6406788"/>
          </a:xfrm>
          <a:prstGeom prst="rect">
            <a:avLst/>
          </a:prstGeom>
        </p:spPr>
      </p:pic>
      <p:sp>
        <p:nvSpPr>
          <p:cNvPr id="3" name="TextBox 2"/>
          <p:cNvSpPr txBox="1"/>
          <p:nvPr/>
        </p:nvSpPr>
        <p:spPr>
          <a:xfrm>
            <a:off x="7145383" y="1815737"/>
            <a:ext cx="167193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another</a:t>
            </a:r>
          </a:p>
        </p:txBody>
      </p:sp>
    </p:spTree>
    <p:extLst>
      <p:ext uri="{BB962C8B-B14F-4D97-AF65-F5344CB8AC3E}">
        <p14:creationId xmlns:p14="http://schemas.microsoft.com/office/powerpoint/2010/main" val="28038167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787" y="111714"/>
            <a:ext cx="8087092" cy="6393589"/>
          </a:xfrm>
          <a:prstGeom prst="rect">
            <a:avLst/>
          </a:prstGeom>
        </p:spPr>
      </p:pic>
    </p:spTree>
    <p:extLst>
      <p:ext uri="{BB962C8B-B14F-4D97-AF65-F5344CB8AC3E}">
        <p14:creationId xmlns:p14="http://schemas.microsoft.com/office/powerpoint/2010/main" val="78676559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3771" y="535577"/>
            <a:ext cx="5682343"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to  deal with some inner component</a:t>
            </a:r>
          </a:p>
        </p:txBody>
      </p:sp>
    </p:spTree>
    <p:extLst>
      <p:ext uri="{BB962C8B-B14F-4D97-AF65-F5344CB8AC3E}">
        <p14:creationId xmlns:p14="http://schemas.microsoft.com/office/powerpoint/2010/main" val="62539424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036" y="224789"/>
            <a:ext cx="9490936" cy="5953941"/>
          </a:xfrm>
          <a:prstGeom prst="rect">
            <a:avLst/>
          </a:prstGeom>
        </p:spPr>
      </p:pic>
    </p:spTree>
    <p:extLst>
      <p:ext uri="{BB962C8B-B14F-4D97-AF65-F5344CB8AC3E}">
        <p14:creationId xmlns:p14="http://schemas.microsoft.com/office/powerpoint/2010/main" val="8049163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5065" y="218258"/>
            <a:ext cx="7718093" cy="6639741"/>
          </a:xfrm>
          <a:prstGeom prst="rect">
            <a:avLst/>
          </a:prstGeom>
        </p:spPr>
      </p:pic>
    </p:spTree>
    <p:extLst>
      <p:ext uri="{BB962C8B-B14F-4D97-AF65-F5344CB8AC3E}">
        <p14:creationId xmlns:p14="http://schemas.microsoft.com/office/powerpoint/2010/main" val="6245286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5029" y="744583"/>
            <a:ext cx="10247870"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say today cheese is having discount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Or as a promotion we are upgrading burgers to</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Cheese burger free of cost</a:t>
            </a:r>
          </a:p>
        </p:txBody>
      </p:sp>
    </p:spTree>
    <p:extLst>
      <p:ext uri="{BB962C8B-B14F-4D97-AF65-F5344CB8AC3E}">
        <p14:creationId xmlns:p14="http://schemas.microsoft.com/office/powerpoint/2010/main" val="82964179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696" y="114164"/>
            <a:ext cx="9138946" cy="6743836"/>
          </a:xfrm>
          <a:prstGeom prst="rect">
            <a:avLst/>
          </a:prstGeom>
        </p:spPr>
      </p:pic>
    </p:spTree>
    <p:extLst>
      <p:ext uri="{BB962C8B-B14F-4D97-AF65-F5344CB8AC3E}">
        <p14:creationId xmlns:p14="http://schemas.microsoft.com/office/powerpoint/2010/main" val="112206563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371" y="101780"/>
            <a:ext cx="7841116" cy="6272893"/>
          </a:xfrm>
          <a:prstGeom prst="rect">
            <a:avLst/>
          </a:prstGeom>
        </p:spPr>
      </p:pic>
    </p:spTree>
    <p:extLst>
      <p:ext uri="{BB962C8B-B14F-4D97-AF65-F5344CB8AC3E}">
        <p14:creationId xmlns:p14="http://schemas.microsoft.com/office/powerpoint/2010/main" val="92754469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896" y="300445"/>
            <a:ext cx="12082780" cy="5564777"/>
          </a:xfrm>
          <a:prstGeom prst="rect">
            <a:avLst/>
          </a:prstGeom>
        </p:spPr>
      </p:pic>
    </p:spTree>
    <p:extLst>
      <p:ext uri="{BB962C8B-B14F-4D97-AF65-F5344CB8AC3E}">
        <p14:creationId xmlns:p14="http://schemas.microsoft.com/office/powerpoint/2010/main" val="120869511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419" y="180567"/>
            <a:ext cx="8924523" cy="6677433"/>
          </a:xfrm>
          <a:prstGeom prst="rect">
            <a:avLst/>
          </a:prstGeom>
        </p:spPr>
      </p:pic>
    </p:spTree>
    <p:extLst>
      <p:ext uri="{BB962C8B-B14F-4D97-AF65-F5344CB8AC3E}">
        <p14:creationId xmlns:p14="http://schemas.microsoft.com/office/powerpoint/2010/main" val="20132596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206" y="509451"/>
            <a:ext cx="10332720" cy="307776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First let’s create some data types for our products [Computers, phones, tablets] and we want this as abstract as possible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we are going to use Interfaces for that</a:t>
            </a:r>
          </a:p>
        </p:txBody>
      </p:sp>
    </p:spTree>
    <p:extLst>
      <p:ext uri="{BB962C8B-B14F-4D97-AF65-F5344CB8AC3E}">
        <p14:creationId xmlns:p14="http://schemas.microsoft.com/office/powerpoint/2010/main" val="429459391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577" y="483325"/>
            <a:ext cx="10858806" cy="307776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There is a downside to using a decorator pattern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have to create lots of classes with more or less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Similar kind of code</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still people are using this widely in projects</a:t>
            </a:r>
          </a:p>
        </p:txBody>
      </p:sp>
    </p:spTree>
    <p:extLst>
      <p:ext uri="{BB962C8B-B14F-4D97-AF65-F5344CB8AC3E}">
        <p14:creationId xmlns:p14="http://schemas.microsoft.com/office/powerpoint/2010/main" val="135668427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BRIDGE Pattern</a:t>
            </a:r>
          </a:p>
        </p:txBody>
      </p:sp>
      <p:sp>
        <p:nvSpPr>
          <p:cNvPr id="4" name="TextBox 3"/>
          <p:cNvSpPr txBox="1"/>
          <p:nvPr/>
        </p:nvSpPr>
        <p:spPr>
          <a:xfrm>
            <a:off x="293328" y="1213518"/>
            <a:ext cx="11293425" cy="5539978"/>
          </a:xfrm>
          <a:prstGeom prst="rect">
            <a:avLst/>
          </a:prstGeom>
          <a:noFill/>
        </p:spPr>
        <p:txBody>
          <a:bodyPr wrap="square" lIns="0" tIns="0" rIns="0" bIns="0" rtlCol="0">
            <a:spAutoFit/>
          </a:bodyPr>
          <a:lstStyle/>
          <a:p>
            <a:pPr fontAlgn="t"/>
            <a:r>
              <a:rPr lang="en-IN" sz="4000" dirty="0">
                <a:solidFill>
                  <a:schemeClr val="bg2">
                    <a:lumMod val="25000"/>
                  </a:schemeClr>
                </a:solidFill>
                <a:latin typeface="+mj-lt"/>
              </a:rPr>
              <a:t>Bridge pattern is used to separate an abstraction from its implementation so that both can be modified independently.</a:t>
            </a:r>
          </a:p>
          <a:p>
            <a:pPr fontAlgn="t"/>
            <a:endParaRPr lang="en-IN" sz="4000" dirty="0">
              <a:solidFill>
                <a:schemeClr val="bg2">
                  <a:lumMod val="25000"/>
                </a:schemeClr>
              </a:solidFill>
              <a:latin typeface="+mj-lt"/>
            </a:endParaRPr>
          </a:p>
          <a:p>
            <a:pPr fontAlgn="t"/>
            <a:r>
              <a:rPr lang="en-IN" sz="4000" dirty="0">
                <a:solidFill>
                  <a:schemeClr val="bg2">
                    <a:lumMod val="25000"/>
                  </a:schemeClr>
                </a:solidFill>
                <a:latin typeface="+mj-lt"/>
              </a:rPr>
              <a:t>This pattern involves an interface which acts as a bridge between the abstraction class and implementer classes and also makes the functionality of implementer class independent from the abstraction class. </a:t>
            </a:r>
          </a:p>
        </p:txBody>
      </p:sp>
    </p:spTree>
    <p:extLst>
      <p:ext uri="{BB962C8B-B14F-4D97-AF65-F5344CB8AC3E}">
        <p14:creationId xmlns:p14="http://schemas.microsoft.com/office/powerpoint/2010/main" val="3214314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886" y="457200"/>
            <a:ext cx="11245514"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Just ask this question to yourself</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 I need Bridge Pattern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your project logic needs changes very often 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have to manage it smartly then yes you need it. </a:t>
            </a:r>
          </a:p>
        </p:txBody>
      </p:sp>
    </p:spTree>
    <p:extLst>
      <p:ext uri="{BB962C8B-B14F-4D97-AF65-F5344CB8AC3E}">
        <p14:creationId xmlns:p14="http://schemas.microsoft.com/office/powerpoint/2010/main" val="271983099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206" y="705394"/>
            <a:ext cx="1009962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have a communicator application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PingMe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we are going to configure message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Communication </a:t>
            </a:r>
          </a:p>
        </p:txBody>
      </p:sp>
    </p:spTree>
    <p:extLst>
      <p:ext uri="{BB962C8B-B14F-4D97-AF65-F5344CB8AC3E}">
        <p14:creationId xmlns:p14="http://schemas.microsoft.com/office/powerpoint/2010/main" val="247418483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529" y="0"/>
            <a:ext cx="8479213" cy="6531429"/>
          </a:xfrm>
          <a:prstGeom prst="rect">
            <a:avLst/>
          </a:prstGeom>
        </p:spPr>
      </p:pic>
    </p:spTree>
    <p:extLst>
      <p:ext uri="{BB962C8B-B14F-4D97-AF65-F5344CB8AC3E}">
        <p14:creationId xmlns:p14="http://schemas.microsoft.com/office/powerpoint/2010/main" val="197067003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953" y="135526"/>
            <a:ext cx="10959286" cy="6239147"/>
          </a:xfrm>
          <a:prstGeom prst="rect">
            <a:avLst/>
          </a:prstGeom>
        </p:spPr>
      </p:pic>
    </p:spTree>
    <p:extLst>
      <p:ext uri="{BB962C8B-B14F-4D97-AF65-F5344CB8AC3E}">
        <p14:creationId xmlns:p14="http://schemas.microsoft.com/office/powerpoint/2010/main" val="67610022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604" y="162740"/>
            <a:ext cx="3627756" cy="6728575"/>
          </a:xfrm>
          <a:prstGeom prst="rect">
            <a:avLst/>
          </a:prstGeom>
        </p:spPr>
      </p:pic>
    </p:spTree>
    <p:extLst>
      <p:ext uri="{BB962C8B-B14F-4D97-AF65-F5344CB8AC3E}">
        <p14:creationId xmlns:p14="http://schemas.microsoft.com/office/powerpoint/2010/main" val="384950736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060" y="225742"/>
            <a:ext cx="9201150" cy="5857875"/>
          </a:xfrm>
          <a:prstGeom prst="rect">
            <a:avLst/>
          </a:prstGeom>
        </p:spPr>
      </p:pic>
    </p:spTree>
    <p:extLst>
      <p:ext uri="{BB962C8B-B14F-4D97-AF65-F5344CB8AC3E}">
        <p14:creationId xmlns:p14="http://schemas.microsoft.com/office/powerpoint/2010/main" val="185403850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1777" y="155801"/>
            <a:ext cx="8589462" cy="5696359"/>
          </a:xfrm>
          <a:prstGeom prst="rect">
            <a:avLst/>
          </a:prstGeom>
        </p:spPr>
      </p:pic>
      <p:sp>
        <p:nvSpPr>
          <p:cNvPr id="4" name="TextBox 3"/>
          <p:cNvSpPr txBox="1"/>
          <p:nvPr/>
        </p:nvSpPr>
        <p:spPr>
          <a:xfrm>
            <a:off x="2808514" y="5290457"/>
            <a:ext cx="706956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interface will become bridge</a:t>
            </a:r>
          </a:p>
        </p:txBody>
      </p:sp>
    </p:spTree>
    <p:extLst>
      <p:ext uri="{BB962C8B-B14F-4D97-AF65-F5344CB8AC3E}">
        <p14:creationId xmlns:p14="http://schemas.microsoft.com/office/powerpoint/2010/main" val="144465509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482" y="195943"/>
            <a:ext cx="10664963" cy="6283234"/>
          </a:xfrm>
          <a:prstGeom prst="rect">
            <a:avLst/>
          </a:prstGeom>
        </p:spPr>
      </p:pic>
    </p:spTree>
    <p:extLst>
      <p:ext uri="{BB962C8B-B14F-4D97-AF65-F5344CB8AC3E}">
        <p14:creationId xmlns:p14="http://schemas.microsoft.com/office/powerpoint/2010/main" val="7523303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0833" y="304800"/>
            <a:ext cx="5016230" cy="6257534"/>
          </a:xfrm>
          <a:prstGeom prst="rect">
            <a:avLst/>
          </a:prstGeom>
        </p:spPr>
      </p:pic>
      <p:sp>
        <p:nvSpPr>
          <p:cNvPr id="3" name="TextBox 2"/>
          <p:cNvSpPr txBox="1"/>
          <p:nvPr/>
        </p:nvSpPr>
        <p:spPr>
          <a:xfrm>
            <a:off x="2024743" y="3592287"/>
            <a:ext cx="2120773" cy="923330"/>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Add three new </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interfaces</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with these names</a:t>
            </a:r>
          </a:p>
        </p:txBody>
      </p:sp>
    </p:spTree>
    <p:extLst>
      <p:ext uri="{BB962C8B-B14F-4D97-AF65-F5344CB8AC3E}">
        <p14:creationId xmlns:p14="http://schemas.microsoft.com/office/powerpoint/2010/main" val="13812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688" y="162742"/>
            <a:ext cx="9918568" cy="5571852"/>
          </a:xfrm>
          <a:prstGeom prst="rect">
            <a:avLst/>
          </a:prstGeom>
        </p:spPr>
      </p:pic>
    </p:spTree>
    <p:extLst>
      <p:ext uri="{BB962C8B-B14F-4D97-AF65-F5344CB8AC3E}">
        <p14:creationId xmlns:p14="http://schemas.microsoft.com/office/powerpoint/2010/main" val="32709982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290" y="149678"/>
            <a:ext cx="11083087" cy="6434002"/>
          </a:xfrm>
          <a:prstGeom prst="rect">
            <a:avLst/>
          </a:prstGeom>
        </p:spPr>
      </p:pic>
    </p:spTree>
    <p:extLst>
      <p:ext uri="{BB962C8B-B14F-4D97-AF65-F5344CB8AC3E}">
        <p14:creationId xmlns:p14="http://schemas.microsoft.com/office/powerpoint/2010/main" val="380219447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590" y="125730"/>
            <a:ext cx="9885908" cy="5791744"/>
          </a:xfrm>
          <a:prstGeom prst="rect">
            <a:avLst/>
          </a:prstGeom>
        </p:spPr>
      </p:pic>
    </p:spTree>
    <p:extLst>
      <p:ext uri="{BB962C8B-B14F-4D97-AF65-F5344CB8AC3E}">
        <p14:creationId xmlns:p14="http://schemas.microsoft.com/office/powerpoint/2010/main" val="261593958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41" y="197167"/>
            <a:ext cx="10239375" cy="5915025"/>
          </a:xfrm>
          <a:prstGeom prst="rect">
            <a:avLst/>
          </a:prstGeom>
        </p:spPr>
      </p:pic>
    </p:spTree>
    <p:extLst>
      <p:ext uri="{BB962C8B-B14F-4D97-AF65-F5344CB8AC3E}">
        <p14:creationId xmlns:p14="http://schemas.microsoft.com/office/powerpoint/2010/main" val="343137821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711" y="104502"/>
            <a:ext cx="10459150" cy="6230983"/>
          </a:xfrm>
          <a:prstGeom prst="rect">
            <a:avLst/>
          </a:prstGeom>
        </p:spPr>
      </p:pic>
    </p:spTree>
    <p:extLst>
      <p:ext uri="{BB962C8B-B14F-4D97-AF65-F5344CB8AC3E}">
        <p14:creationId xmlns:p14="http://schemas.microsoft.com/office/powerpoint/2010/main" val="394769134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791" y="222204"/>
            <a:ext cx="11095179" cy="6309225"/>
          </a:xfrm>
          <a:prstGeom prst="rect">
            <a:avLst/>
          </a:prstGeom>
        </p:spPr>
      </p:pic>
    </p:spTree>
    <p:extLst>
      <p:ext uri="{BB962C8B-B14F-4D97-AF65-F5344CB8AC3E}">
        <p14:creationId xmlns:p14="http://schemas.microsoft.com/office/powerpoint/2010/main" val="160844155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047" y="106952"/>
            <a:ext cx="9147838" cy="5954214"/>
          </a:xfrm>
          <a:prstGeom prst="rect">
            <a:avLst/>
          </a:prstGeom>
        </p:spPr>
      </p:pic>
      <p:sp>
        <p:nvSpPr>
          <p:cNvPr id="3" name="TextBox 2"/>
          <p:cNvSpPr txBox="1"/>
          <p:nvPr/>
        </p:nvSpPr>
        <p:spPr>
          <a:xfrm>
            <a:off x="5381897" y="1658983"/>
            <a:ext cx="2507097" cy="276999"/>
          </a:xfrm>
          <a:prstGeom prst="rect">
            <a:avLst/>
          </a:prstGeom>
          <a:noFill/>
        </p:spPr>
        <p:txBody>
          <a:bodyPr wrap="none" lIns="0" tIns="0" rIns="0" bIns="0" rtlCol="0">
            <a:spAutoFit/>
          </a:bodyPr>
          <a:lstStyle/>
          <a:p>
            <a:r>
              <a:rPr lang="en-IN" b="1" i="1" dirty="0"/>
              <a:t>The 'Abstraction' class</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4304615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984" y="104501"/>
            <a:ext cx="9922198" cy="6439989"/>
          </a:xfrm>
          <a:prstGeom prst="rect">
            <a:avLst/>
          </a:prstGeom>
        </p:spPr>
      </p:pic>
    </p:spTree>
    <p:extLst>
      <p:ext uri="{BB962C8B-B14F-4D97-AF65-F5344CB8AC3E}">
        <p14:creationId xmlns:p14="http://schemas.microsoft.com/office/powerpoint/2010/main" val="394897952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312" y="167367"/>
            <a:ext cx="8208868" cy="6037490"/>
          </a:xfrm>
          <a:prstGeom prst="rect">
            <a:avLst/>
          </a:prstGeom>
        </p:spPr>
      </p:pic>
      <p:sp>
        <p:nvSpPr>
          <p:cNvPr id="3" name="TextBox 2"/>
          <p:cNvSpPr txBox="1"/>
          <p:nvPr/>
        </p:nvSpPr>
        <p:spPr>
          <a:xfrm>
            <a:off x="5904411" y="1528354"/>
            <a:ext cx="2128788" cy="276999"/>
          </a:xfrm>
          <a:prstGeom prst="rect">
            <a:avLst/>
          </a:prstGeom>
          <a:noFill/>
        </p:spPr>
        <p:txBody>
          <a:bodyPr wrap="none" lIns="0" tIns="0" rIns="0" bIns="0" rtlCol="0">
            <a:spAutoFit/>
          </a:bodyPr>
          <a:lstStyle/>
          <a:p>
            <a:r>
              <a:rPr lang="en-IN" b="1" i="1" dirty="0" err="1"/>
              <a:t>RefinedAbstraction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57044871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224" y="115252"/>
            <a:ext cx="9115425" cy="5895975"/>
          </a:xfrm>
          <a:prstGeom prst="rect">
            <a:avLst/>
          </a:prstGeom>
        </p:spPr>
      </p:pic>
    </p:spTree>
    <p:extLst>
      <p:ext uri="{BB962C8B-B14F-4D97-AF65-F5344CB8AC3E}">
        <p14:creationId xmlns:p14="http://schemas.microsoft.com/office/powerpoint/2010/main" val="15049984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4857" y="312420"/>
            <a:ext cx="6961928" cy="5840185"/>
          </a:xfrm>
          <a:prstGeom prst="rect">
            <a:avLst/>
          </a:prstGeom>
        </p:spPr>
      </p:pic>
      <p:sp>
        <p:nvSpPr>
          <p:cNvPr id="3" name="TextBox 2"/>
          <p:cNvSpPr txBox="1"/>
          <p:nvPr/>
        </p:nvSpPr>
        <p:spPr>
          <a:xfrm>
            <a:off x="5695405" y="4023361"/>
            <a:ext cx="2449388" cy="615553"/>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Make sure all </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interfaces are public</a:t>
            </a:r>
          </a:p>
        </p:txBody>
      </p:sp>
    </p:spTree>
    <p:extLst>
      <p:ext uri="{BB962C8B-B14F-4D97-AF65-F5344CB8AC3E}">
        <p14:creationId xmlns:p14="http://schemas.microsoft.com/office/powerpoint/2010/main" val="212568086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242" y="109809"/>
            <a:ext cx="11963160" cy="6539185"/>
          </a:xfrm>
          <a:prstGeom prst="rect">
            <a:avLst/>
          </a:prstGeom>
        </p:spPr>
      </p:pic>
      <p:sp>
        <p:nvSpPr>
          <p:cNvPr id="3" name="TextBox 2"/>
          <p:cNvSpPr txBox="1"/>
          <p:nvPr/>
        </p:nvSpPr>
        <p:spPr>
          <a:xfrm>
            <a:off x="5590902" y="1854926"/>
            <a:ext cx="2752035" cy="276999"/>
          </a:xfrm>
          <a:prstGeom prst="rect">
            <a:avLst/>
          </a:prstGeom>
          <a:noFill/>
        </p:spPr>
        <p:txBody>
          <a:bodyPr wrap="none" lIns="0" tIns="0" rIns="0" bIns="0" rtlCol="0">
            <a:spAutoFit/>
          </a:bodyPr>
          <a:lstStyle/>
          <a:p>
            <a:r>
              <a:rPr lang="en-IN" b="1" i="1" dirty="0"/>
              <a:t>Again </a:t>
            </a:r>
            <a:r>
              <a:rPr lang="en-IN" b="1" i="1" dirty="0" err="1"/>
              <a:t>RefinedAbstraction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62050823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65" y="212272"/>
            <a:ext cx="10672566" cy="6162402"/>
          </a:xfrm>
          <a:prstGeom prst="rect">
            <a:avLst/>
          </a:prstGeom>
        </p:spPr>
      </p:pic>
    </p:spTree>
    <p:extLst>
      <p:ext uri="{BB962C8B-B14F-4D97-AF65-F5344CB8AC3E}">
        <p14:creationId xmlns:p14="http://schemas.microsoft.com/office/powerpoint/2010/main" val="205395011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501" y="0"/>
            <a:ext cx="6182177" cy="6648994"/>
          </a:xfrm>
          <a:prstGeom prst="rect">
            <a:avLst/>
          </a:prstGeom>
        </p:spPr>
      </p:pic>
    </p:spTree>
    <p:extLst>
      <p:ext uri="{BB962C8B-B14F-4D97-AF65-F5344CB8AC3E}">
        <p14:creationId xmlns:p14="http://schemas.microsoft.com/office/powerpoint/2010/main" val="413148450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943" y="194583"/>
            <a:ext cx="6834937" cy="6036400"/>
          </a:xfrm>
          <a:prstGeom prst="rect">
            <a:avLst/>
          </a:prstGeom>
        </p:spPr>
      </p:pic>
    </p:spTree>
    <p:extLst>
      <p:ext uri="{BB962C8B-B14F-4D97-AF65-F5344CB8AC3E}">
        <p14:creationId xmlns:p14="http://schemas.microsoft.com/office/powerpoint/2010/main" val="3864720500"/>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553" y="195125"/>
            <a:ext cx="7141470" cy="5395777"/>
          </a:xfrm>
          <a:prstGeom prst="rect">
            <a:avLst/>
          </a:prstGeom>
        </p:spPr>
      </p:pic>
    </p:spTree>
    <p:extLst>
      <p:ext uri="{BB962C8B-B14F-4D97-AF65-F5344CB8AC3E}">
        <p14:creationId xmlns:p14="http://schemas.microsoft.com/office/powerpoint/2010/main" val="402707149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47106" y="5462154"/>
            <a:ext cx="3005051"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EmailSender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Rectangle 3"/>
          <p:cNvSpPr/>
          <p:nvPr/>
        </p:nvSpPr>
        <p:spPr bwMode="auto">
          <a:xfrm>
            <a:off x="8404513" y="5108863"/>
            <a:ext cx="3275215"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MSMQSender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4368598" y="3900393"/>
            <a:ext cx="4131426" cy="7481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IMessageSender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6238702" y="2519101"/>
            <a:ext cx="2724843" cy="7065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Message</a:t>
            </a:r>
          </a:p>
        </p:txBody>
      </p:sp>
      <p:cxnSp>
        <p:nvCxnSpPr>
          <p:cNvPr id="8" name="Straight Arrow Connector 7"/>
          <p:cNvCxnSpPr>
            <a:cxnSpLocks/>
            <a:stCxn id="5" idx="2"/>
            <a:endCxn id="4" idx="1"/>
          </p:cNvCxnSpPr>
          <p:nvPr/>
        </p:nvCxnSpPr>
        <p:spPr>
          <a:xfrm>
            <a:off x="6434311" y="4648538"/>
            <a:ext cx="1970202" cy="8136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5" idx="2"/>
            <a:endCxn id="3" idx="0"/>
          </p:cNvCxnSpPr>
          <p:nvPr/>
        </p:nvCxnSpPr>
        <p:spPr>
          <a:xfrm flipH="1">
            <a:off x="2249632" y="4648538"/>
            <a:ext cx="4184679" cy="8136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5" idx="0"/>
            <a:endCxn id="6" idx="2"/>
          </p:cNvCxnSpPr>
          <p:nvPr/>
        </p:nvCxnSpPr>
        <p:spPr>
          <a:xfrm flipV="1">
            <a:off x="6434311" y="3225683"/>
            <a:ext cx="1166813" cy="67471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3555076" y="612365"/>
            <a:ext cx="3424844"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SystemMesage</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4022321" y="5815445"/>
            <a:ext cx="4182687"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WebserviceSender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3" name="Straight Arrow Connector 12"/>
          <p:cNvCxnSpPr>
            <a:stCxn id="5" idx="2"/>
            <a:endCxn id="12" idx="0"/>
          </p:cNvCxnSpPr>
          <p:nvPr/>
        </p:nvCxnSpPr>
        <p:spPr>
          <a:xfrm flipH="1">
            <a:off x="6113665" y="4648538"/>
            <a:ext cx="320646" cy="11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7251123" y="604049"/>
            <a:ext cx="3424844"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UserMesage</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3" name="Straight Arrow Connector 32"/>
          <p:cNvCxnSpPr>
            <a:stCxn id="6" idx="0"/>
            <a:endCxn id="45" idx="2"/>
          </p:cNvCxnSpPr>
          <p:nvPr/>
        </p:nvCxnSpPr>
        <p:spPr>
          <a:xfrm flipH="1" flipV="1">
            <a:off x="5267498" y="1318947"/>
            <a:ext cx="2333626" cy="120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6" idx="0"/>
            <a:endCxn id="34" idx="2"/>
          </p:cNvCxnSpPr>
          <p:nvPr/>
        </p:nvCxnSpPr>
        <p:spPr>
          <a:xfrm flipV="1">
            <a:off x="7601124" y="1310631"/>
            <a:ext cx="1362421" cy="1208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8416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08872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202586" y="23186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42829" y="31398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Behavior patterns</a:t>
            </a:r>
          </a:p>
        </p:txBody>
      </p:sp>
    </p:spTree>
    <p:extLst>
      <p:ext uri="{BB962C8B-B14F-4D97-AF65-F5344CB8AC3E}">
        <p14:creationId xmlns:p14="http://schemas.microsoft.com/office/powerpoint/2010/main" val="348599569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COMMAND Pattern</a:t>
            </a:r>
          </a:p>
        </p:txBody>
      </p:sp>
      <p:sp>
        <p:nvSpPr>
          <p:cNvPr id="4" name="TextBox 3"/>
          <p:cNvSpPr txBox="1"/>
          <p:nvPr/>
        </p:nvSpPr>
        <p:spPr>
          <a:xfrm>
            <a:off x="169818" y="1319348"/>
            <a:ext cx="11064239"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pattern allows us to encapsulate an action within an object</a:t>
            </a:r>
          </a:p>
        </p:txBody>
      </p:sp>
      <p:sp>
        <p:nvSpPr>
          <p:cNvPr id="5" name="TextBox 4"/>
          <p:cNvSpPr txBox="1"/>
          <p:nvPr/>
        </p:nvSpPr>
        <p:spPr>
          <a:xfrm>
            <a:off x="169818" y="3004457"/>
            <a:ext cx="11103428" cy="369331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Just imagine where we use command in real life</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 is a Word which is connected with set of code – when you fire command that code executes and perform action</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40615472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2917" y="290945"/>
            <a:ext cx="6692902" cy="2747612"/>
          </a:xfrm>
          <a:prstGeom prst="rect">
            <a:avLst/>
          </a:prstGeom>
        </p:spPr>
      </p:pic>
      <p:pic>
        <p:nvPicPr>
          <p:cNvPr id="4" name="Picture 3"/>
          <p:cNvPicPr>
            <a:picLocks noChangeAspect="1"/>
          </p:cNvPicPr>
          <p:nvPr/>
        </p:nvPicPr>
        <p:blipFill>
          <a:blip r:embed="rId3"/>
          <a:stretch>
            <a:fillRect/>
          </a:stretch>
        </p:blipFill>
        <p:spPr>
          <a:xfrm>
            <a:off x="372917" y="3238499"/>
            <a:ext cx="6692902" cy="3085541"/>
          </a:xfrm>
          <a:prstGeom prst="rect">
            <a:avLst/>
          </a:prstGeom>
        </p:spPr>
      </p:pic>
    </p:spTree>
    <p:extLst>
      <p:ext uri="{BB962C8B-B14F-4D97-AF65-F5344CB8AC3E}">
        <p14:creationId xmlns:p14="http://schemas.microsoft.com/office/powerpoint/2010/main" val="3453070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8751" y="757373"/>
            <a:ext cx="8323216" cy="3592558"/>
          </a:xfrm>
          <a:prstGeom prst="rect">
            <a:avLst/>
          </a:prstGeom>
        </p:spPr>
      </p:pic>
    </p:spTree>
    <p:extLst>
      <p:ext uri="{BB962C8B-B14F-4D97-AF65-F5344CB8AC3E}">
        <p14:creationId xmlns:p14="http://schemas.microsoft.com/office/powerpoint/2010/main" val="42272927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968343" y="2181497"/>
            <a:ext cx="2821577" cy="172429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Rectangle 2"/>
          <p:cNvSpPr/>
          <p:nvPr/>
        </p:nvSpPr>
        <p:spPr bwMode="auto">
          <a:xfrm>
            <a:off x="8112034" y="2312126"/>
            <a:ext cx="2508069" cy="143691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Isosceles Triangle 3"/>
          <p:cNvSpPr/>
          <p:nvPr/>
        </p:nvSpPr>
        <p:spPr bwMode="auto">
          <a:xfrm>
            <a:off x="7968344" y="3905793"/>
            <a:ext cx="2821576" cy="378824"/>
          </a:xfrm>
          <a:prstGeom prst="triangle">
            <a:avLst>
              <a:gd name="adj" fmla="val 50000"/>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TextBox 4"/>
          <p:cNvSpPr txBox="1"/>
          <p:nvPr/>
        </p:nvSpPr>
        <p:spPr>
          <a:xfrm>
            <a:off x="8595360" y="2769326"/>
            <a:ext cx="1463040" cy="430887"/>
          </a:xfrm>
          <a:prstGeom prst="rect">
            <a:avLst/>
          </a:prstGeom>
          <a:noFill/>
        </p:spPr>
        <p:txBody>
          <a:bodyPr wrap="square" lIns="0" tIns="0" rIns="0" bIns="0" rtlCol="0">
            <a:spAutoFit/>
          </a:bodyPr>
          <a:lstStyle/>
          <a:p>
            <a:pPr algn="ctr"/>
            <a:r>
              <a:rPr lang="en-IN" sz="2800" dirty="0">
                <a:solidFill>
                  <a:schemeClr val="bg1"/>
                </a:solidFill>
                <a:latin typeface="Segoe UI Light" pitchFamily="34" charset="0"/>
              </a:rPr>
              <a:t>Television</a:t>
            </a:r>
          </a:p>
        </p:txBody>
      </p:sp>
      <p:sp>
        <p:nvSpPr>
          <p:cNvPr id="7" name="TextBox 6"/>
          <p:cNvSpPr txBox="1"/>
          <p:nvPr/>
        </p:nvSpPr>
        <p:spPr>
          <a:xfrm rot="21040978">
            <a:off x="3043645" y="3167742"/>
            <a:ext cx="1463040" cy="430887"/>
          </a:xfrm>
          <a:prstGeom prst="rect">
            <a:avLst/>
          </a:prstGeom>
          <a:noFill/>
        </p:spPr>
        <p:txBody>
          <a:bodyPr wrap="square" lIns="0" tIns="0" rIns="0" bIns="0" rtlCol="0">
            <a:spAutoFit/>
          </a:bodyPr>
          <a:lstStyle/>
          <a:p>
            <a:pPr algn="ctr"/>
            <a:r>
              <a:rPr lang="en-IN" sz="2800" dirty="0">
                <a:solidFill>
                  <a:schemeClr val="bg1"/>
                </a:solidFill>
                <a:latin typeface="Segoe UI Light" pitchFamily="34" charset="0"/>
              </a:rPr>
              <a:t>Remote</a:t>
            </a:r>
          </a:p>
        </p:txBody>
      </p:sp>
      <p:cxnSp>
        <p:nvCxnSpPr>
          <p:cNvPr id="9" name="Straight Arrow Connector 8"/>
          <p:cNvCxnSpPr/>
          <p:nvPr/>
        </p:nvCxnSpPr>
        <p:spPr>
          <a:xfrm>
            <a:off x="5381897" y="3200213"/>
            <a:ext cx="2455817"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81896" y="2769325"/>
            <a:ext cx="2142310" cy="430887"/>
          </a:xfrm>
          <a:prstGeom prst="rect">
            <a:avLst/>
          </a:prstGeom>
          <a:noFill/>
        </p:spPr>
        <p:txBody>
          <a:bodyPr wrap="square" lIns="0" tIns="0" rIns="0" bIns="0" rtlCol="0">
            <a:spAutoFit/>
          </a:bodyPr>
          <a:lstStyle/>
          <a:p>
            <a:pPr algn="ctr"/>
            <a:r>
              <a:rPr lang="en-IN" sz="2800" dirty="0">
                <a:latin typeface="Segoe Pro Black" panose="020B0A02040504020203" pitchFamily="34" charset="0"/>
              </a:rPr>
              <a:t>Command</a:t>
            </a:r>
          </a:p>
        </p:txBody>
      </p:sp>
      <p:sp>
        <p:nvSpPr>
          <p:cNvPr id="11" name="TextBox 10"/>
          <p:cNvSpPr txBox="1"/>
          <p:nvPr/>
        </p:nvSpPr>
        <p:spPr>
          <a:xfrm>
            <a:off x="7791993" y="4284617"/>
            <a:ext cx="3174275" cy="1846659"/>
          </a:xfrm>
          <a:prstGeom prst="rect">
            <a:avLst/>
          </a:prstGeom>
          <a:noFill/>
        </p:spPr>
        <p:txBody>
          <a:bodyPr wrap="square" lIns="0" tIns="0" rIns="0" bIns="0" rtlCol="0">
            <a:spAutoFit/>
          </a:bodyPr>
          <a:lstStyle/>
          <a:p>
            <a:pPr algn="ct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Application will receive command</a:t>
            </a:r>
          </a:p>
        </p:txBody>
      </p:sp>
      <p:sp>
        <p:nvSpPr>
          <p:cNvPr id="12" name="TextBox 11"/>
          <p:cNvSpPr txBox="1"/>
          <p:nvPr/>
        </p:nvSpPr>
        <p:spPr>
          <a:xfrm>
            <a:off x="2207621" y="3931685"/>
            <a:ext cx="3174275" cy="1846659"/>
          </a:xfrm>
          <a:prstGeom prst="rect">
            <a:avLst/>
          </a:prstGeom>
          <a:noFill/>
        </p:spPr>
        <p:txBody>
          <a:bodyPr wrap="square" lIns="0" tIns="0" rIns="0" bIns="0" rtlCol="0">
            <a:spAutoFit/>
          </a:bodyPr>
          <a:lstStyle/>
          <a:p>
            <a:pPr algn="ct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Application will send command</a:t>
            </a:r>
          </a:p>
        </p:txBody>
      </p:sp>
      <p:pic>
        <p:nvPicPr>
          <p:cNvPr id="102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49209">
            <a:off x="2779469" y="1773146"/>
            <a:ext cx="2263730" cy="255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46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526" y="248330"/>
            <a:ext cx="9077325" cy="5838825"/>
          </a:xfrm>
          <a:prstGeom prst="rect">
            <a:avLst/>
          </a:prstGeom>
        </p:spPr>
      </p:pic>
    </p:spTree>
    <p:extLst>
      <p:ext uri="{BB962C8B-B14F-4D97-AF65-F5344CB8AC3E}">
        <p14:creationId xmlns:p14="http://schemas.microsoft.com/office/powerpoint/2010/main" val="4081625617"/>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892" y="453389"/>
            <a:ext cx="5363419" cy="5333456"/>
          </a:xfrm>
          <a:prstGeom prst="rect">
            <a:avLst/>
          </a:prstGeom>
        </p:spPr>
      </p:pic>
    </p:spTree>
    <p:extLst>
      <p:ext uri="{BB962C8B-B14F-4D97-AF65-F5344CB8AC3E}">
        <p14:creationId xmlns:p14="http://schemas.microsoft.com/office/powerpoint/2010/main" val="104030094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41" y="187914"/>
            <a:ext cx="9077325" cy="5724525"/>
          </a:xfrm>
          <a:prstGeom prst="rect">
            <a:avLst/>
          </a:prstGeom>
        </p:spPr>
      </p:pic>
    </p:spTree>
    <p:extLst>
      <p:ext uri="{BB962C8B-B14F-4D97-AF65-F5344CB8AC3E}">
        <p14:creationId xmlns:p14="http://schemas.microsoft.com/office/powerpoint/2010/main" val="96613910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6403" y="113210"/>
            <a:ext cx="6457906" cy="6563773"/>
          </a:xfrm>
          <a:prstGeom prst="rect">
            <a:avLst/>
          </a:prstGeom>
        </p:spPr>
      </p:pic>
      <p:sp>
        <p:nvSpPr>
          <p:cNvPr id="4" name="TextBox 3"/>
          <p:cNvSpPr txBox="1"/>
          <p:nvPr/>
        </p:nvSpPr>
        <p:spPr>
          <a:xfrm>
            <a:off x="6714309" y="2926079"/>
            <a:ext cx="3357154" cy="184665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will connect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ipaddress</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and port</a:t>
            </a:r>
          </a:p>
        </p:txBody>
      </p:sp>
    </p:spTree>
    <p:extLst>
      <p:ext uri="{BB962C8B-B14F-4D97-AF65-F5344CB8AC3E}">
        <p14:creationId xmlns:p14="http://schemas.microsoft.com/office/powerpoint/2010/main" val="2492213856"/>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501" y="191043"/>
            <a:ext cx="7466998" cy="5099413"/>
          </a:xfrm>
          <a:prstGeom prst="rect">
            <a:avLst/>
          </a:prstGeom>
        </p:spPr>
      </p:pic>
    </p:spTree>
    <p:extLst>
      <p:ext uri="{BB962C8B-B14F-4D97-AF65-F5344CB8AC3E}">
        <p14:creationId xmlns:p14="http://schemas.microsoft.com/office/powerpoint/2010/main" val="2083949959"/>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740" y="130628"/>
            <a:ext cx="7664963" cy="6884125"/>
          </a:xfrm>
          <a:prstGeom prst="rect">
            <a:avLst/>
          </a:prstGeom>
        </p:spPr>
      </p:pic>
    </p:spTree>
    <p:extLst>
      <p:ext uri="{BB962C8B-B14F-4D97-AF65-F5344CB8AC3E}">
        <p14:creationId xmlns:p14="http://schemas.microsoft.com/office/powerpoint/2010/main" val="9239161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559" y="291056"/>
            <a:ext cx="9629775" cy="5857875"/>
          </a:xfrm>
          <a:prstGeom prst="rect">
            <a:avLst/>
          </a:prstGeom>
        </p:spPr>
      </p:pic>
    </p:spTree>
    <p:extLst>
      <p:ext uri="{BB962C8B-B14F-4D97-AF65-F5344CB8AC3E}">
        <p14:creationId xmlns:p14="http://schemas.microsoft.com/office/powerpoint/2010/main" val="201419765"/>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841" y="184785"/>
            <a:ext cx="6291838" cy="5811066"/>
          </a:xfrm>
          <a:prstGeom prst="rect">
            <a:avLst/>
          </a:prstGeom>
        </p:spPr>
      </p:pic>
    </p:spTree>
    <p:extLst>
      <p:ext uri="{BB962C8B-B14F-4D97-AF65-F5344CB8AC3E}">
        <p14:creationId xmlns:p14="http://schemas.microsoft.com/office/powerpoint/2010/main" val="241938621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981" y="178117"/>
            <a:ext cx="9544050" cy="5953125"/>
          </a:xfrm>
          <a:prstGeom prst="rect">
            <a:avLst/>
          </a:prstGeom>
        </p:spPr>
      </p:pic>
    </p:spTree>
    <p:extLst>
      <p:ext uri="{BB962C8B-B14F-4D97-AF65-F5344CB8AC3E}">
        <p14:creationId xmlns:p14="http://schemas.microsoft.com/office/powerpoint/2010/main" val="2994157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410" y="450395"/>
            <a:ext cx="5657901" cy="4160793"/>
          </a:xfrm>
          <a:prstGeom prst="rect">
            <a:avLst/>
          </a:prstGeom>
        </p:spPr>
      </p:pic>
      <p:sp>
        <p:nvSpPr>
          <p:cNvPr id="3" name="TextBox 2"/>
          <p:cNvSpPr txBox="1"/>
          <p:nvPr/>
        </p:nvSpPr>
        <p:spPr>
          <a:xfrm>
            <a:off x="5695405" y="4023361"/>
            <a:ext cx="1970091" cy="307777"/>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Add a new class</a:t>
            </a:r>
          </a:p>
        </p:txBody>
      </p:sp>
    </p:spTree>
    <p:extLst>
      <p:ext uri="{BB962C8B-B14F-4D97-AF65-F5344CB8AC3E}">
        <p14:creationId xmlns:p14="http://schemas.microsoft.com/office/powerpoint/2010/main" val="273774785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893" y="313509"/>
            <a:ext cx="5980838" cy="5590783"/>
          </a:xfrm>
          <a:prstGeom prst="rect">
            <a:avLst/>
          </a:prstGeom>
        </p:spPr>
      </p:pic>
      <p:sp>
        <p:nvSpPr>
          <p:cNvPr id="3" name="TextBox 2"/>
          <p:cNvSpPr txBox="1"/>
          <p:nvPr/>
        </p:nvSpPr>
        <p:spPr>
          <a:xfrm>
            <a:off x="6518366" y="1214846"/>
            <a:ext cx="3614772"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have simple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method execute</a:t>
            </a:r>
          </a:p>
        </p:txBody>
      </p:sp>
    </p:spTree>
    <p:extLst>
      <p:ext uri="{BB962C8B-B14F-4D97-AF65-F5344CB8AC3E}">
        <p14:creationId xmlns:p14="http://schemas.microsoft.com/office/powerpoint/2010/main" val="968537185"/>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9897" y="679269"/>
            <a:ext cx="7394012"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it’s a time to create our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Concrete user defined commands </a:t>
            </a:r>
          </a:p>
        </p:txBody>
      </p:sp>
    </p:spTree>
    <p:extLst>
      <p:ext uri="{BB962C8B-B14F-4D97-AF65-F5344CB8AC3E}">
        <p14:creationId xmlns:p14="http://schemas.microsoft.com/office/powerpoint/2010/main" val="1312751115"/>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1651" y="139065"/>
            <a:ext cx="9801225" cy="5848350"/>
          </a:xfrm>
          <a:prstGeom prst="rect">
            <a:avLst/>
          </a:prstGeom>
        </p:spPr>
      </p:pic>
    </p:spTree>
    <p:extLst>
      <p:ext uri="{BB962C8B-B14F-4D97-AF65-F5344CB8AC3E}">
        <p14:creationId xmlns:p14="http://schemas.microsoft.com/office/powerpoint/2010/main" val="2079532798"/>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284515" cy="6518366"/>
          </a:xfrm>
          <a:prstGeom prst="rect">
            <a:avLst/>
          </a:prstGeom>
        </p:spPr>
      </p:pic>
      <p:sp>
        <p:nvSpPr>
          <p:cNvPr id="3" name="TextBox 2"/>
          <p:cNvSpPr txBox="1"/>
          <p:nvPr/>
        </p:nvSpPr>
        <p:spPr>
          <a:xfrm>
            <a:off x="7576457" y="2103120"/>
            <a:ext cx="2439770"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Implement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interface</a:t>
            </a:r>
          </a:p>
        </p:txBody>
      </p:sp>
    </p:spTree>
    <p:extLst>
      <p:ext uri="{BB962C8B-B14F-4D97-AF65-F5344CB8AC3E}">
        <p14:creationId xmlns:p14="http://schemas.microsoft.com/office/powerpoint/2010/main" val="1334514468"/>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920" y="110081"/>
            <a:ext cx="7510397" cy="6447473"/>
          </a:xfrm>
          <a:prstGeom prst="rect">
            <a:avLst/>
          </a:prstGeom>
        </p:spPr>
      </p:pic>
    </p:spTree>
    <p:extLst>
      <p:ext uri="{BB962C8B-B14F-4D97-AF65-F5344CB8AC3E}">
        <p14:creationId xmlns:p14="http://schemas.microsoft.com/office/powerpoint/2010/main" val="19016490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4179" y="399369"/>
            <a:ext cx="8286750" cy="5667375"/>
          </a:xfrm>
          <a:prstGeom prst="rect">
            <a:avLst/>
          </a:prstGeom>
        </p:spPr>
      </p:pic>
      <p:sp>
        <p:nvSpPr>
          <p:cNvPr id="3" name="TextBox 2"/>
          <p:cNvSpPr txBox="1"/>
          <p:nvPr/>
        </p:nvSpPr>
        <p:spPr>
          <a:xfrm>
            <a:off x="365760" y="1240971"/>
            <a:ext cx="242374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constructor</a:t>
            </a:r>
          </a:p>
        </p:txBody>
      </p:sp>
    </p:spTree>
    <p:extLst>
      <p:ext uri="{BB962C8B-B14F-4D97-AF65-F5344CB8AC3E}">
        <p14:creationId xmlns:p14="http://schemas.microsoft.com/office/powerpoint/2010/main" val="57565397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983316" cy="6701246"/>
          </a:xfrm>
          <a:prstGeom prst="rect">
            <a:avLst/>
          </a:prstGeom>
        </p:spPr>
      </p:pic>
      <p:sp>
        <p:nvSpPr>
          <p:cNvPr id="3" name="TextBox 2"/>
          <p:cNvSpPr txBox="1"/>
          <p:nvPr/>
        </p:nvSpPr>
        <p:spPr>
          <a:xfrm>
            <a:off x="5826034" y="5355771"/>
            <a:ext cx="535890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2 commands</a:t>
            </a:r>
          </a:p>
        </p:txBody>
      </p:sp>
    </p:spTree>
    <p:extLst>
      <p:ext uri="{BB962C8B-B14F-4D97-AF65-F5344CB8AC3E}">
        <p14:creationId xmlns:p14="http://schemas.microsoft.com/office/powerpoint/2010/main" val="1734388429"/>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204" y="210094"/>
            <a:ext cx="9255330" cy="5851071"/>
          </a:xfrm>
          <a:prstGeom prst="rect">
            <a:avLst/>
          </a:prstGeom>
        </p:spPr>
      </p:pic>
    </p:spTree>
    <p:extLst>
      <p:ext uri="{BB962C8B-B14F-4D97-AF65-F5344CB8AC3E}">
        <p14:creationId xmlns:p14="http://schemas.microsoft.com/office/powerpoint/2010/main" val="2872696170"/>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973" y="191860"/>
            <a:ext cx="8603628" cy="5934619"/>
          </a:xfrm>
          <a:prstGeom prst="rect">
            <a:avLst/>
          </a:prstGeom>
        </p:spPr>
      </p:pic>
    </p:spTree>
    <p:extLst>
      <p:ext uri="{BB962C8B-B14F-4D97-AF65-F5344CB8AC3E}">
        <p14:creationId xmlns:p14="http://schemas.microsoft.com/office/powerpoint/2010/main" val="1226864789"/>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226" y="0"/>
            <a:ext cx="8534517" cy="5878286"/>
          </a:xfrm>
          <a:prstGeom prst="rect">
            <a:avLst/>
          </a:prstGeom>
        </p:spPr>
      </p:pic>
    </p:spTree>
    <p:extLst>
      <p:ext uri="{BB962C8B-B14F-4D97-AF65-F5344CB8AC3E}">
        <p14:creationId xmlns:p14="http://schemas.microsoft.com/office/powerpoint/2010/main" val="26353226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080" y="209006"/>
            <a:ext cx="11207931" cy="369331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Actually we are going to have multiple clients for this manufacturing company</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For now assume that we have 2 clients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solidFill>
                  <a:srgbClr val="FF0000"/>
                </a:solidFill>
                <a:latin typeface="Segoe UI Light" pitchFamily="34" charset="0"/>
              </a:rPr>
              <a:t>Client A  </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a:t>
            </a:r>
            <a:r>
              <a:rPr lang="en-IN" sz="4000" dirty="0">
                <a:solidFill>
                  <a:srgbClr val="FF0000"/>
                </a:solidFill>
                <a:latin typeface="Segoe UI Light" pitchFamily="34" charset="0"/>
              </a:rPr>
              <a:t>Client B</a:t>
            </a:r>
          </a:p>
        </p:txBody>
      </p:sp>
    </p:spTree>
    <p:extLst>
      <p:ext uri="{BB962C8B-B14F-4D97-AF65-F5344CB8AC3E}">
        <p14:creationId xmlns:p14="http://schemas.microsoft.com/office/powerpoint/2010/main" val="2381808895"/>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942" y="245064"/>
            <a:ext cx="7439263" cy="6312490"/>
          </a:xfrm>
          <a:prstGeom prst="rect">
            <a:avLst/>
          </a:prstGeom>
        </p:spPr>
      </p:pic>
    </p:spTree>
    <p:extLst>
      <p:ext uri="{BB962C8B-B14F-4D97-AF65-F5344CB8AC3E}">
        <p14:creationId xmlns:p14="http://schemas.microsoft.com/office/powerpoint/2010/main" val="190733565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9086" y="613954"/>
            <a:ext cx="512672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create receiver</a:t>
            </a:r>
          </a:p>
        </p:txBody>
      </p:sp>
    </p:spTree>
    <p:extLst>
      <p:ext uri="{BB962C8B-B14F-4D97-AF65-F5344CB8AC3E}">
        <p14:creationId xmlns:p14="http://schemas.microsoft.com/office/powerpoint/2010/main" val="181657104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171" y="262209"/>
            <a:ext cx="9734550" cy="6124575"/>
          </a:xfrm>
          <a:prstGeom prst="rect">
            <a:avLst/>
          </a:prstGeom>
        </p:spPr>
      </p:pic>
    </p:spTree>
    <p:extLst>
      <p:ext uri="{BB962C8B-B14F-4D97-AF65-F5344CB8AC3E}">
        <p14:creationId xmlns:p14="http://schemas.microsoft.com/office/powerpoint/2010/main" val="298473314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306" y="274591"/>
            <a:ext cx="8106849" cy="4310471"/>
          </a:xfrm>
          <a:prstGeom prst="rect">
            <a:avLst/>
          </a:prstGeom>
        </p:spPr>
      </p:pic>
    </p:spTree>
    <p:extLst>
      <p:ext uri="{BB962C8B-B14F-4D97-AF65-F5344CB8AC3E}">
        <p14:creationId xmlns:p14="http://schemas.microsoft.com/office/powerpoint/2010/main" val="1720909722"/>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663" y="190091"/>
            <a:ext cx="6670313" cy="6106206"/>
          </a:xfrm>
          <a:prstGeom prst="rect">
            <a:avLst/>
          </a:prstGeom>
        </p:spPr>
      </p:pic>
    </p:spTree>
    <p:extLst>
      <p:ext uri="{BB962C8B-B14F-4D97-AF65-F5344CB8AC3E}">
        <p14:creationId xmlns:p14="http://schemas.microsoft.com/office/powerpoint/2010/main" val="894904894"/>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9727" t="19024" b="6443"/>
          <a:stretch/>
        </p:blipFill>
        <p:spPr>
          <a:xfrm>
            <a:off x="1436914" y="209006"/>
            <a:ext cx="7428414" cy="6191794"/>
          </a:xfrm>
          <a:prstGeom prst="rect">
            <a:avLst/>
          </a:prstGeom>
        </p:spPr>
      </p:pic>
    </p:spTree>
    <p:extLst>
      <p:ext uri="{BB962C8B-B14F-4D97-AF65-F5344CB8AC3E}">
        <p14:creationId xmlns:p14="http://schemas.microsoft.com/office/powerpoint/2010/main" val="3509239328"/>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2085" t="22837" b="6063"/>
          <a:stretch/>
        </p:blipFill>
        <p:spPr>
          <a:xfrm>
            <a:off x="953589" y="313508"/>
            <a:ext cx="7171508" cy="5983073"/>
          </a:xfrm>
          <a:prstGeom prst="rect">
            <a:avLst/>
          </a:prstGeom>
        </p:spPr>
      </p:pic>
    </p:spTree>
    <p:extLst>
      <p:ext uri="{BB962C8B-B14F-4D97-AF65-F5344CB8AC3E}">
        <p14:creationId xmlns:p14="http://schemas.microsoft.com/office/powerpoint/2010/main" val="109956780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156" y="292417"/>
            <a:ext cx="10452427" cy="4475526"/>
          </a:xfrm>
          <a:prstGeom prst="rect">
            <a:avLst/>
          </a:prstGeom>
        </p:spPr>
      </p:pic>
    </p:spTree>
    <p:extLst>
      <p:ext uri="{BB962C8B-B14F-4D97-AF65-F5344CB8AC3E}">
        <p14:creationId xmlns:p14="http://schemas.microsoft.com/office/powerpoint/2010/main" val="2994774812"/>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1314" y="321264"/>
            <a:ext cx="11000191" cy="4995319"/>
          </a:xfrm>
          <a:prstGeom prst="rect">
            <a:avLst/>
          </a:prstGeom>
        </p:spPr>
      </p:pic>
    </p:spTree>
    <p:extLst>
      <p:ext uri="{BB962C8B-B14F-4D97-AF65-F5344CB8AC3E}">
        <p14:creationId xmlns:p14="http://schemas.microsoft.com/office/powerpoint/2010/main" val="2893848074"/>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OBSERVER Pattern</a:t>
            </a:r>
          </a:p>
        </p:txBody>
      </p:sp>
      <p:sp>
        <p:nvSpPr>
          <p:cNvPr id="4" name="TextBox 3"/>
          <p:cNvSpPr txBox="1"/>
          <p:nvPr/>
        </p:nvSpPr>
        <p:spPr>
          <a:xfrm>
            <a:off x="169818" y="1319348"/>
            <a:ext cx="11064239" cy="184665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pattern defines two kind of objects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 </a:t>
            </a:r>
            <a:r>
              <a:rPr lang="en-IN" sz="4000" dirty="0">
                <a:solidFill>
                  <a:srgbClr val="FF0000"/>
                </a:solidFill>
                <a:latin typeface="Segoe UI Light" pitchFamily="34" charset="0"/>
              </a:rPr>
              <a:t>Subject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and </a:t>
            </a:r>
            <a:r>
              <a:rPr lang="en-IN" sz="4000" dirty="0">
                <a:solidFill>
                  <a:srgbClr val="FF0000"/>
                </a:solidFill>
                <a:latin typeface="Segoe UI Light" pitchFamily="34" charset="0"/>
              </a:rPr>
              <a:t>observer</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5" name="TextBox 4"/>
          <p:cNvSpPr txBox="1"/>
          <p:nvPr/>
        </p:nvSpPr>
        <p:spPr>
          <a:xfrm>
            <a:off x="169818" y="3004457"/>
            <a:ext cx="11103428"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 observer observes the subject and when some specific occurs to subject it notify to all of it observers</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404537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0058" y="396648"/>
            <a:ext cx="4973410" cy="6213158"/>
          </a:xfrm>
          <a:prstGeom prst="rect">
            <a:avLst/>
          </a:prstGeom>
        </p:spPr>
      </p:pic>
    </p:spTree>
    <p:extLst>
      <p:ext uri="{BB962C8B-B14F-4D97-AF65-F5344CB8AC3E}">
        <p14:creationId xmlns:p14="http://schemas.microsoft.com/office/powerpoint/2010/main" val="264417741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326" y="274320"/>
            <a:ext cx="10371750"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again have a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KitKart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Computer Store</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time also we will have some products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the thing is our products are changing price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whenever we change price we want that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Customers should get </a:t>
            </a:r>
            <a:r>
              <a:rPr lang="en-IN" sz="4000" dirty="0">
                <a:solidFill>
                  <a:srgbClr val="FF0000"/>
                </a:solidFill>
                <a:latin typeface="Segoe UI Light" pitchFamily="34" charset="0"/>
              </a:rPr>
              <a:t>notification</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for that.</a:t>
            </a:r>
          </a:p>
        </p:txBody>
      </p:sp>
    </p:spTree>
    <p:extLst>
      <p:ext uri="{BB962C8B-B14F-4D97-AF65-F5344CB8AC3E}">
        <p14:creationId xmlns:p14="http://schemas.microsoft.com/office/powerpoint/2010/main" val="3520193111"/>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287" y="136616"/>
            <a:ext cx="9163050" cy="5905500"/>
          </a:xfrm>
          <a:prstGeom prst="rect">
            <a:avLst/>
          </a:prstGeom>
        </p:spPr>
      </p:pic>
    </p:spTree>
    <p:extLst>
      <p:ext uri="{BB962C8B-B14F-4D97-AF65-F5344CB8AC3E}">
        <p14:creationId xmlns:p14="http://schemas.microsoft.com/office/powerpoint/2010/main" val="239034019"/>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739" y="159204"/>
            <a:ext cx="6093965" cy="5301070"/>
          </a:xfrm>
          <a:prstGeom prst="rect">
            <a:avLst/>
          </a:prstGeom>
        </p:spPr>
      </p:pic>
    </p:spTree>
    <p:extLst>
      <p:ext uri="{BB962C8B-B14F-4D97-AF65-F5344CB8AC3E}">
        <p14:creationId xmlns:p14="http://schemas.microsoft.com/office/powerpoint/2010/main" val="896273079"/>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619" y="153352"/>
            <a:ext cx="9486900" cy="5819775"/>
          </a:xfrm>
          <a:prstGeom prst="rect">
            <a:avLst/>
          </a:prstGeom>
        </p:spPr>
      </p:pic>
    </p:spTree>
    <p:extLst>
      <p:ext uri="{BB962C8B-B14F-4D97-AF65-F5344CB8AC3E}">
        <p14:creationId xmlns:p14="http://schemas.microsoft.com/office/powerpoint/2010/main" val="909593467"/>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628" y="113755"/>
            <a:ext cx="6827011" cy="6247856"/>
          </a:xfrm>
          <a:prstGeom prst="rect">
            <a:avLst/>
          </a:prstGeom>
        </p:spPr>
      </p:pic>
    </p:spTree>
    <p:extLst>
      <p:ext uri="{BB962C8B-B14F-4D97-AF65-F5344CB8AC3E}">
        <p14:creationId xmlns:p14="http://schemas.microsoft.com/office/powerpoint/2010/main" val="2212773672"/>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228" y="123688"/>
            <a:ext cx="9496425" cy="5800725"/>
          </a:xfrm>
          <a:prstGeom prst="rect">
            <a:avLst/>
          </a:prstGeom>
        </p:spPr>
      </p:pic>
    </p:spTree>
    <p:extLst>
      <p:ext uri="{BB962C8B-B14F-4D97-AF65-F5344CB8AC3E}">
        <p14:creationId xmlns:p14="http://schemas.microsoft.com/office/powerpoint/2010/main" val="661361895"/>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542" y="100012"/>
            <a:ext cx="7740168" cy="5791337"/>
          </a:xfrm>
          <a:prstGeom prst="rect">
            <a:avLst/>
          </a:prstGeom>
        </p:spPr>
      </p:pic>
    </p:spTree>
    <p:extLst>
      <p:ext uri="{BB962C8B-B14F-4D97-AF65-F5344CB8AC3E}">
        <p14:creationId xmlns:p14="http://schemas.microsoft.com/office/powerpoint/2010/main" val="55156896"/>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794" y="149814"/>
            <a:ext cx="9496425" cy="5800725"/>
          </a:xfrm>
          <a:prstGeom prst="rect">
            <a:avLst/>
          </a:prstGeom>
        </p:spPr>
      </p:pic>
    </p:spTree>
    <p:extLst>
      <p:ext uri="{BB962C8B-B14F-4D97-AF65-F5344CB8AC3E}">
        <p14:creationId xmlns:p14="http://schemas.microsoft.com/office/powerpoint/2010/main" val="1773279968"/>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848" y="109810"/>
            <a:ext cx="10039605" cy="5807664"/>
          </a:xfrm>
          <a:prstGeom prst="rect">
            <a:avLst/>
          </a:prstGeom>
        </p:spPr>
      </p:pic>
    </p:spTree>
    <p:extLst>
      <p:ext uri="{BB962C8B-B14F-4D97-AF65-F5344CB8AC3E}">
        <p14:creationId xmlns:p14="http://schemas.microsoft.com/office/powerpoint/2010/main" val="1323488770"/>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010" y="169953"/>
            <a:ext cx="9715500" cy="5838825"/>
          </a:xfrm>
          <a:prstGeom prst="rect">
            <a:avLst/>
          </a:prstGeom>
        </p:spPr>
      </p:pic>
    </p:spTree>
    <p:extLst>
      <p:ext uri="{BB962C8B-B14F-4D97-AF65-F5344CB8AC3E}">
        <p14:creationId xmlns:p14="http://schemas.microsoft.com/office/powerpoint/2010/main" val="17040155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What is Design Pattern ?</a:t>
            </a:r>
          </a:p>
        </p:txBody>
      </p:sp>
      <p:cxnSp>
        <p:nvCxnSpPr>
          <p:cNvPr id="9" name="Straight Connector 8"/>
          <p:cNvCxnSpPr/>
          <p:nvPr/>
        </p:nvCxnSpPr>
        <p:spPr>
          <a:xfrm>
            <a:off x="6085439" y="1065346"/>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26839" y="1065346"/>
            <a:ext cx="2272" cy="2071334"/>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sp>
        <p:nvSpPr>
          <p:cNvPr id="12" name="Blue Welcome shape"/>
          <p:cNvSpPr/>
          <p:nvPr/>
        </p:nvSpPr>
        <p:spPr bwMode="auto">
          <a:xfrm>
            <a:off x="250388" y="3172210"/>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Presentation Title Rectangle"/>
          <p:cNvSpPr txBox="1">
            <a:spLocks/>
          </p:cNvSpPr>
          <p:nvPr/>
        </p:nvSpPr>
        <p:spPr>
          <a:xfrm>
            <a:off x="490631" y="3254331"/>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Visual Studio 2013</a:t>
            </a:r>
          </a:p>
        </p:txBody>
      </p:sp>
      <p:sp>
        <p:nvSpPr>
          <p:cNvPr id="10" name="Explosion: 8 Points 9"/>
          <p:cNvSpPr/>
          <p:nvPr/>
        </p:nvSpPr>
        <p:spPr bwMode="auto">
          <a:xfrm>
            <a:off x="3616037" y="3978003"/>
            <a:ext cx="7716982" cy="2011945"/>
          </a:xfrm>
          <a:prstGeom prst="irregularSeal1">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4800" b="1" dirty="0">
                <a:ln w="22225">
                  <a:solidFill>
                    <a:schemeClr val="accent2"/>
                  </a:solidFill>
                  <a:prstDash val="solid"/>
                </a:ln>
                <a:solidFill>
                  <a:schemeClr val="accent2">
                    <a:lumMod val="40000"/>
                    <a:lumOff val="60000"/>
                  </a:schemeClr>
                </a:solidFill>
                <a:latin typeface="Segoe UI" pitchFamily="34" charset="0"/>
                <a:ea typeface="Segoe UI" pitchFamily="34" charset="0"/>
                <a:cs typeface="Segoe UI" pitchFamily="34" charset="0"/>
              </a:rPr>
              <a:t>Hands ON</a:t>
            </a:r>
          </a:p>
        </p:txBody>
      </p:sp>
    </p:spTree>
    <p:extLst>
      <p:ext uri="{BB962C8B-B14F-4D97-AF65-F5344CB8AC3E}">
        <p14:creationId xmlns:p14="http://schemas.microsoft.com/office/powerpoint/2010/main" val="125510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6049" y="392702"/>
            <a:ext cx="5011694" cy="2350498"/>
          </a:xfrm>
          <a:prstGeom prst="rect">
            <a:avLst/>
          </a:prstGeom>
        </p:spPr>
      </p:pic>
      <p:pic>
        <p:nvPicPr>
          <p:cNvPr id="3" name="Picture 2"/>
          <p:cNvPicPr>
            <a:picLocks noChangeAspect="1"/>
          </p:cNvPicPr>
          <p:nvPr/>
        </p:nvPicPr>
        <p:blipFill>
          <a:blip r:embed="rId3"/>
          <a:stretch>
            <a:fillRect/>
          </a:stretch>
        </p:blipFill>
        <p:spPr>
          <a:xfrm>
            <a:off x="696049" y="2107609"/>
            <a:ext cx="5188462" cy="2425202"/>
          </a:xfrm>
          <a:prstGeom prst="rect">
            <a:avLst/>
          </a:prstGeom>
        </p:spPr>
      </p:pic>
      <p:pic>
        <p:nvPicPr>
          <p:cNvPr id="5" name="Picture 4"/>
          <p:cNvPicPr>
            <a:picLocks noChangeAspect="1"/>
          </p:cNvPicPr>
          <p:nvPr/>
        </p:nvPicPr>
        <p:blipFill>
          <a:blip r:embed="rId4"/>
          <a:stretch>
            <a:fillRect/>
          </a:stretch>
        </p:blipFill>
        <p:spPr>
          <a:xfrm>
            <a:off x="826613" y="4090578"/>
            <a:ext cx="5057898" cy="2675981"/>
          </a:xfrm>
          <a:prstGeom prst="rect">
            <a:avLst/>
          </a:prstGeom>
        </p:spPr>
      </p:pic>
      <p:sp>
        <p:nvSpPr>
          <p:cNvPr id="6" name="TextBox 5"/>
          <p:cNvSpPr txBox="1"/>
          <p:nvPr/>
        </p:nvSpPr>
        <p:spPr>
          <a:xfrm>
            <a:off x="6152605" y="1414062"/>
            <a:ext cx="3385542" cy="615553"/>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All </a:t>
            </a:r>
            <a:r>
              <a:rPr lang="en-IN" sz="2000" dirty="0" err="1">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clientA</a:t>
            </a:r>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classes </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are implementing interfaces</a:t>
            </a:r>
          </a:p>
        </p:txBody>
      </p:sp>
      <p:sp>
        <p:nvSpPr>
          <p:cNvPr id="7" name="TextBox 6"/>
          <p:cNvSpPr txBox="1"/>
          <p:nvPr/>
        </p:nvSpPr>
        <p:spPr>
          <a:xfrm>
            <a:off x="6152605" y="3475025"/>
            <a:ext cx="2949525" cy="307777"/>
          </a:xfrm>
          <a:prstGeom prst="rect">
            <a:avLst/>
          </a:prstGeom>
          <a:noFill/>
        </p:spPr>
        <p:txBody>
          <a:bodyPr wrap="none" lIns="0" tIns="0" rIns="0" bIns="0" rtlCol="0">
            <a:spAutoFit/>
          </a:bodyPr>
          <a:lstStyle/>
          <a:p>
            <a:r>
              <a:rPr lang="en-IN" sz="2000" dirty="0">
                <a:solidFill>
                  <a:srgbClr val="FF0000"/>
                </a:solidFill>
                <a:latin typeface="Aharoni" panose="02010803020104030203" pitchFamily="2" charset="-79"/>
                <a:cs typeface="Aharoni" panose="02010803020104030203" pitchFamily="2" charset="-79"/>
              </a:rPr>
              <a:t>Do same for </a:t>
            </a:r>
            <a:r>
              <a:rPr lang="en-IN" sz="2000" dirty="0" err="1">
                <a:solidFill>
                  <a:srgbClr val="FF0000"/>
                </a:solidFill>
                <a:latin typeface="Aharoni" panose="02010803020104030203" pitchFamily="2" charset="-79"/>
                <a:cs typeface="Aharoni" panose="02010803020104030203" pitchFamily="2" charset="-79"/>
              </a:rPr>
              <a:t>ClientB</a:t>
            </a:r>
            <a:r>
              <a:rPr lang="en-IN" sz="2000" dirty="0">
                <a:solidFill>
                  <a:srgbClr val="FF0000"/>
                </a:solidFill>
                <a:latin typeface="Aharoni" panose="02010803020104030203" pitchFamily="2" charset="-79"/>
                <a:cs typeface="Aharoni" panose="02010803020104030203" pitchFamily="2" charset="-79"/>
              </a:rPr>
              <a:t> also</a:t>
            </a:r>
          </a:p>
        </p:txBody>
      </p:sp>
    </p:spTree>
    <p:extLst>
      <p:ext uri="{BB962C8B-B14F-4D97-AF65-F5344CB8AC3E}">
        <p14:creationId xmlns:p14="http://schemas.microsoft.com/office/powerpoint/2010/main" val="2654735604"/>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000" y="170633"/>
            <a:ext cx="6500282" cy="6582863"/>
          </a:xfrm>
          <a:prstGeom prst="rect">
            <a:avLst/>
          </a:prstGeom>
        </p:spPr>
      </p:pic>
      <p:sp>
        <p:nvSpPr>
          <p:cNvPr id="3" name="TextBox 2"/>
          <p:cNvSpPr txBox="1"/>
          <p:nvPr/>
        </p:nvSpPr>
        <p:spPr>
          <a:xfrm>
            <a:off x="6217920" y="2312126"/>
            <a:ext cx="228748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Implement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interface</a:t>
            </a:r>
          </a:p>
        </p:txBody>
      </p:sp>
    </p:spTree>
    <p:extLst>
      <p:ext uri="{BB962C8B-B14F-4D97-AF65-F5344CB8AC3E}">
        <p14:creationId xmlns:p14="http://schemas.microsoft.com/office/powerpoint/2010/main" val="1662425524"/>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4646"/>
            <a:ext cx="8439811" cy="6353719"/>
          </a:xfrm>
          <a:prstGeom prst="rect">
            <a:avLst/>
          </a:prstGeom>
        </p:spPr>
      </p:pic>
      <p:sp>
        <p:nvSpPr>
          <p:cNvPr id="3" name="TextBox 2"/>
          <p:cNvSpPr txBox="1"/>
          <p:nvPr/>
        </p:nvSpPr>
        <p:spPr>
          <a:xfrm>
            <a:off x="5995851" y="4415246"/>
            <a:ext cx="230511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Initial price</a:t>
            </a:r>
          </a:p>
        </p:txBody>
      </p:sp>
    </p:spTree>
    <p:extLst>
      <p:ext uri="{BB962C8B-B14F-4D97-AF65-F5344CB8AC3E}">
        <p14:creationId xmlns:p14="http://schemas.microsoft.com/office/powerpoint/2010/main" val="3480368498"/>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88" y="185873"/>
            <a:ext cx="6545029" cy="6384743"/>
          </a:xfrm>
          <a:prstGeom prst="rect">
            <a:avLst/>
          </a:prstGeom>
        </p:spPr>
      </p:pic>
      <p:pic>
        <p:nvPicPr>
          <p:cNvPr id="3" name="Picture 2"/>
          <p:cNvPicPr>
            <a:picLocks noChangeAspect="1"/>
          </p:cNvPicPr>
          <p:nvPr/>
        </p:nvPicPr>
        <p:blipFill>
          <a:blip r:embed="rId3"/>
          <a:stretch>
            <a:fillRect/>
          </a:stretch>
        </p:blipFill>
        <p:spPr>
          <a:xfrm>
            <a:off x="6111409" y="904331"/>
            <a:ext cx="6077416" cy="5570084"/>
          </a:xfrm>
          <a:prstGeom prst="rect">
            <a:avLst/>
          </a:prstGeom>
        </p:spPr>
      </p:pic>
    </p:spTree>
    <p:extLst>
      <p:ext uri="{BB962C8B-B14F-4D97-AF65-F5344CB8AC3E}">
        <p14:creationId xmlns:p14="http://schemas.microsoft.com/office/powerpoint/2010/main" val="980932946"/>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4396" y="174579"/>
            <a:ext cx="7135379" cy="6539730"/>
          </a:xfrm>
          <a:prstGeom prst="rect">
            <a:avLst/>
          </a:prstGeom>
        </p:spPr>
      </p:pic>
    </p:spTree>
    <p:extLst>
      <p:ext uri="{BB962C8B-B14F-4D97-AF65-F5344CB8AC3E}">
        <p14:creationId xmlns:p14="http://schemas.microsoft.com/office/powerpoint/2010/main" val="2322852464"/>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269" y="705394"/>
            <a:ext cx="10055830"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we are managing list of customers to whom</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send notification</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Next lets deal with our main method</a:t>
            </a:r>
          </a:p>
        </p:txBody>
      </p:sp>
    </p:spTree>
    <p:extLst>
      <p:ext uri="{BB962C8B-B14F-4D97-AF65-F5344CB8AC3E}">
        <p14:creationId xmlns:p14="http://schemas.microsoft.com/office/powerpoint/2010/main" val="2818051563"/>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558" y="161244"/>
            <a:ext cx="4757316" cy="6357122"/>
          </a:xfrm>
          <a:prstGeom prst="rect">
            <a:avLst/>
          </a:prstGeom>
        </p:spPr>
      </p:pic>
      <p:sp>
        <p:nvSpPr>
          <p:cNvPr id="3" name="TextBox 2"/>
          <p:cNvSpPr txBox="1"/>
          <p:nvPr/>
        </p:nvSpPr>
        <p:spPr>
          <a:xfrm>
            <a:off x="5473337" y="2664823"/>
            <a:ext cx="4102277"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Our two customers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Should get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price notification</a:t>
            </a:r>
          </a:p>
        </p:txBody>
      </p:sp>
    </p:spTree>
    <p:extLst>
      <p:ext uri="{BB962C8B-B14F-4D97-AF65-F5344CB8AC3E}">
        <p14:creationId xmlns:p14="http://schemas.microsoft.com/office/powerpoint/2010/main" val="23632174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767" y="254317"/>
            <a:ext cx="8745603" cy="3298780"/>
          </a:xfrm>
          <a:prstGeom prst="rect">
            <a:avLst/>
          </a:prstGeom>
        </p:spPr>
      </p:pic>
    </p:spTree>
    <p:extLst>
      <p:ext uri="{BB962C8B-B14F-4D97-AF65-F5344CB8AC3E}">
        <p14:creationId xmlns:p14="http://schemas.microsoft.com/office/powerpoint/2010/main" val="216041967"/>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43" y="574766"/>
            <a:ext cx="756328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add some more products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1387786656"/>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231" y="108176"/>
            <a:ext cx="9639300" cy="5857875"/>
          </a:xfrm>
          <a:prstGeom prst="rect">
            <a:avLst/>
          </a:prstGeom>
        </p:spPr>
      </p:pic>
    </p:spTree>
    <p:extLst>
      <p:ext uri="{BB962C8B-B14F-4D97-AF65-F5344CB8AC3E}">
        <p14:creationId xmlns:p14="http://schemas.microsoft.com/office/powerpoint/2010/main" val="994151800"/>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206" y="587829"/>
            <a:ext cx="10590400"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 can use notification in this product as same way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this time I am going to use events within this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class</a:t>
            </a:r>
          </a:p>
        </p:txBody>
      </p:sp>
    </p:spTree>
    <p:extLst>
      <p:ext uri="{BB962C8B-B14F-4D97-AF65-F5344CB8AC3E}">
        <p14:creationId xmlns:p14="http://schemas.microsoft.com/office/powerpoint/2010/main" val="26807661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124" y="242206"/>
            <a:ext cx="4668728" cy="2200547"/>
          </a:xfrm>
          <a:prstGeom prst="rect">
            <a:avLst/>
          </a:prstGeom>
        </p:spPr>
      </p:pic>
      <p:pic>
        <p:nvPicPr>
          <p:cNvPr id="3" name="Picture 2"/>
          <p:cNvPicPr>
            <a:picLocks noChangeAspect="1"/>
          </p:cNvPicPr>
          <p:nvPr/>
        </p:nvPicPr>
        <p:blipFill>
          <a:blip r:embed="rId3"/>
          <a:stretch>
            <a:fillRect/>
          </a:stretch>
        </p:blipFill>
        <p:spPr>
          <a:xfrm>
            <a:off x="579844" y="2055223"/>
            <a:ext cx="4945745" cy="2438238"/>
          </a:xfrm>
          <a:prstGeom prst="rect">
            <a:avLst/>
          </a:prstGeom>
        </p:spPr>
      </p:pic>
      <p:pic>
        <p:nvPicPr>
          <p:cNvPr id="4" name="Picture 3"/>
          <p:cNvPicPr>
            <a:picLocks noChangeAspect="1"/>
          </p:cNvPicPr>
          <p:nvPr/>
        </p:nvPicPr>
        <p:blipFill>
          <a:blip r:embed="rId4"/>
          <a:stretch>
            <a:fillRect/>
          </a:stretch>
        </p:blipFill>
        <p:spPr>
          <a:xfrm>
            <a:off x="739729" y="3878035"/>
            <a:ext cx="5607810" cy="2575015"/>
          </a:xfrm>
          <a:prstGeom prst="rect">
            <a:avLst/>
          </a:prstGeom>
        </p:spPr>
      </p:pic>
    </p:spTree>
    <p:extLst>
      <p:ext uri="{BB962C8B-B14F-4D97-AF65-F5344CB8AC3E}">
        <p14:creationId xmlns:p14="http://schemas.microsoft.com/office/powerpoint/2010/main" val="1607034640"/>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819" y="156889"/>
            <a:ext cx="9402825" cy="6374540"/>
          </a:xfrm>
          <a:prstGeom prst="rect">
            <a:avLst/>
          </a:prstGeom>
        </p:spPr>
      </p:pic>
    </p:spTree>
    <p:extLst>
      <p:ext uri="{BB962C8B-B14F-4D97-AF65-F5344CB8AC3E}">
        <p14:creationId xmlns:p14="http://schemas.microsoft.com/office/powerpoint/2010/main" val="858070244"/>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3760" y="157978"/>
            <a:ext cx="6464271" cy="6412639"/>
          </a:xfrm>
          <a:prstGeom prst="rect">
            <a:avLst/>
          </a:prstGeom>
        </p:spPr>
      </p:pic>
    </p:spTree>
    <p:extLst>
      <p:ext uri="{BB962C8B-B14F-4D97-AF65-F5344CB8AC3E}">
        <p14:creationId xmlns:p14="http://schemas.microsoft.com/office/powerpoint/2010/main" val="3782532369"/>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520" y="0"/>
            <a:ext cx="5727027" cy="6609806"/>
          </a:xfrm>
          <a:prstGeom prst="rect">
            <a:avLst/>
          </a:prstGeom>
        </p:spPr>
      </p:pic>
    </p:spTree>
    <p:extLst>
      <p:ext uri="{BB962C8B-B14F-4D97-AF65-F5344CB8AC3E}">
        <p14:creationId xmlns:p14="http://schemas.microsoft.com/office/powerpoint/2010/main" val="840427836"/>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578" y="496389"/>
            <a:ext cx="934024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For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addfollower</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removefollower</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and notify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are going to use events</a:t>
            </a:r>
          </a:p>
        </p:txBody>
      </p:sp>
    </p:spTree>
    <p:extLst>
      <p:ext uri="{BB962C8B-B14F-4D97-AF65-F5344CB8AC3E}">
        <p14:creationId xmlns:p14="http://schemas.microsoft.com/office/powerpoint/2010/main" val="989984276"/>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171" y="209685"/>
            <a:ext cx="9110394" cy="4767264"/>
          </a:xfrm>
          <a:prstGeom prst="rect">
            <a:avLst/>
          </a:prstGeom>
        </p:spPr>
      </p:pic>
      <p:sp>
        <p:nvSpPr>
          <p:cNvPr id="3" name="TextBox 2"/>
          <p:cNvSpPr txBox="1"/>
          <p:nvPr/>
        </p:nvSpPr>
        <p:spPr>
          <a:xfrm>
            <a:off x="1084217" y="5342709"/>
            <a:ext cx="82080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event and delegate for that</a:t>
            </a:r>
          </a:p>
        </p:txBody>
      </p:sp>
    </p:spTree>
    <p:extLst>
      <p:ext uri="{BB962C8B-B14F-4D97-AF65-F5344CB8AC3E}">
        <p14:creationId xmlns:p14="http://schemas.microsoft.com/office/powerpoint/2010/main" val="3194281506"/>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841" y="149542"/>
            <a:ext cx="6851759" cy="6499452"/>
          </a:xfrm>
          <a:prstGeom prst="rect">
            <a:avLst/>
          </a:prstGeom>
        </p:spPr>
      </p:pic>
    </p:spTree>
    <p:extLst>
      <p:ext uri="{BB962C8B-B14F-4D97-AF65-F5344CB8AC3E}">
        <p14:creationId xmlns:p14="http://schemas.microsoft.com/office/powerpoint/2010/main" val="4238567735"/>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047" y="148998"/>
            <a:ext cx="8535748" cy="6513059"/>
          </a:xfrm>
          <a:prstGeom prst="rect">
            <a:avLst/>
          </a:prstGeom>
        </p:spPr>
      </p:pic>
    </p:spTree>
    <p:extLst>
      <p:ext uri="{BB962C8B-B14F-4D97-AF65-F5344CB8AC3E}">
        <p14:creationId xmlns:p14="http://schemas.microsoft.com/office/powerpoint/2010/main" val="649458292"/>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2143" y="539523"/>
            <a:ext cx="7002366" cy="2909071"/>
          </a:xfrm>
          <a:prstGeom prst="rect">
            <a:avLst/>
          </a:prstGeom>
        </p:spPr>
      </p:pic>
    </p:spTree>
    <p:extLst>
      <p:ext uri="{BB962C8B-B14F-4D97-AF65-F5344CB8AC3E}">
        <p14:creationId xmlns:p14="http://schemas.microsoft.com/office/powerpoint/2010/main" val="4190754337"/>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885736"/>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29402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017" y="640080"/>
            <a:ext cx="9052560"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to create a factory which will produce products for my clients</a:t>
            </a:r>
          </a:p>
        </p:txBody>
      </p:sp>
    </p:spTree>
    <p:extLst>
      <p:ext uri="{BB962C8B-B14F-4D97-AF65-F5344CB8AC3E}">
        <p14:creationId xmlns:p14="http://schemas.microsoft.com/office/powerpoint/2010/main" val="2645199040"/>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solidFill>
              </a:rPr>
              <a:t>Chain of Responsibility</a:t>
            </a:r>
            <a:r>
              <a:rPr lang="en-US" b="0" dirty="0"/>
              <a:t> </a:t>
            </a:r>
            <a:r>
              <a:rPr lang="en-US" sz="4000" b="0" dirty="0">
                <a:solidFill>
                  <a:schemeClr val="bg1">
                    <a:lumMod val="95000"/>
                  </a:schemeClr>
                </a:solidFill>
                <a:latin typeface="Segoe UI Light" pitchFamily="34" charset="0"/>
              </a:rPr>
              <a:t>Pattern</a:t>
            </a:r>
          </a:p>
        </p:txBody>
      </p:sp>
      <p:sp>
        <p:nvSpPr>
          <p:cNvPr id="4" name="TextBox 3"/>
          <p:cNvSpPr txBox="1"/>
          <p:nvPr/>
        </p:nvSpPr>
        <p:spPr>
          <a:xfrm>
            <a:off x="410895" y="1333203"/>
            <a:ext cx="11064239" cy="4985980"/>
          </a:xfrm>
          <a:prstGeom prst="rect">
            <a:avLst/>
          </a:prstGeom>
          <a:noFill/>
        </p:spPr>
        <p:txBody>
          <a:bodyPr wrap="square" lIns="0" tIns="0" rIns="0" bIns="0" rtlCol="0">
            <a:spAutoFit/>
          </a:bodyPr>
          <a:lstStyle/>
          <a:p>
            <a:r>
              <a:rPr lang="en-US" sz="3600" dirty="0">
                <a:latin typeface="+mj-lt"/>
              </a:rPr>
              <a:t>In Chain of responsibility pattern an object will listen for an event, when this event occurs it handles the event. if this object is capable of taking some action, it will </a:t>
            </a:r>
            <a:r>
              <a:rPr lang="en-US" sz="3600" dirty="0">
                <a:solidFill>
                  <a:srgbClr val="FF0000"/>
                </a:solidFill>
                <a:latin typeface="+mj-lt"/>
              </a:rPr>
              <a:t>otherwise</a:t>
            </a:r>
            <a:r>
              <a:rPr lang="en-US" sz="3600" dirty="0">
                <a:latin typeface="+mj-lt"/>
              </a:rPr>
              <a:t> it will propagate the event to </a:t>
            </a:r>
            <a:r>
              <a:rPr lang="en-US" sz="3600" dirty="0">
                <a:solidFill>
                  <a:srgbClr val="FF0000"/>
                </a:solidFill>
                <a:latin typeface="+mj-lt"/>
              </a:rPr>
              <a:t>another object in line</a:t>
            </a:r>
            <a:r>
              <a:rPr lang="en-US" sz="3600" dirty="0">
                <a:latin typeface="+mj-lt"/>
              </a:rPr>
              <a:t> which could in turn handle the event or propagate it further. </a:t>
            </a:r>
          </a:p>
          <a:p>
            <a:endParaRPr lang="en-US" sz="3600" dirty="0">
              <a:latin typeface="+mj-lt"/>
            </a:endParaRPr>
          </a:p>
          <a:p>
            <a:r>
              <a:rPr lang="en-US" sz="3600" dirty="0">
                <a:latin typeface="+mj-lt"/>
              </a:rPr>
              <a:t>This pattern is very useful in implementing workflow kind of scenarios.</a:t>
            </a:r>
            <a:endParaRPr lang="en-IN" sz="6600" dirty="0">
              <a:gradFill>
                <a:gsLst>
                  <a:gs pos="0">
                    <a:schemeClr val="tx1">
                      <a:lumMod val="75000"/>
                      <a:lumOff val="25000"/>
                    </a:schemeClr>
                  </a:gs>
                  <a:gs pos="80000">
                    <a:schemeClr val="tx1">
                      <a:lumMod val="65000"/>
                      <a:lumOff val="35000"/>
                    </a:schemeClr>
                  </a:gs>
                </a:gsLst>
                <a:lin ang="16200000" scaled="0"/>
              </a:gradFill>
              <a:latin typeface="+mj-lt"/>
            </a:endParaRPr>
          </a:p>
        </p:txBody>
      </p:sp>
    </p:spTree>
    <p:extLst>
      <p:ext uri="{BB962C8B-B14F-4D97-AF65-F5344CB8AC3E}">
        <p14:creationId xmlns:p14="http://schemas.microsoft.com/office/powerpoint/2010/main" val="3743860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C0536-999D-43D6-B982-E2FF199ED6F6}"/>
              </a:ext>
            </a:extLst>
          </p:cNvPr>
          <p:cNvPicPr>
            <a:picLocks noChangeAspect="1"/>
          </p:cNvPicPr>
          <p:nvPr/>
        </p:nvPicPr>
        <p:blipFill>
          <a:blip r:embed="rId2"/>
          <a:stretch>
            <a:fillRect/>
          </a:stretch>
        </p:blipFill>
        <p:spPr>
          <a:xfrm>
            <a:off x="342610" y="222972"/>
            <a:ext cx="10171887" cy="6288664"/>
          </a:xfrm>
          <a:prstGeom prst="rect">
            <a:avLst/>
          </a:prstGeom>
        </p:spPr>
      </p:pic>
    </p:spTree>
    <p:extLst>
      <p:ext uri="{BB962C8B-B14F-4D97-AF65-F5344CB8AC3E}">
        <p14:creationId xmlns:p14="http://schemas.microsoft.com/office/powerpoint/2010/main" val="356356558"/>
      </p:ext>
    </p:extLst>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44FD2-F3AD-4420-BF57-21A4524F1346}"/>
              </a:ext>
            </a:extLst>
          </p:cNvPr>
          <p:cNvPicPr>
            <a:picLocks noChangeAspect="1"/>
          </p:cNvPicPr>
          <p:nvPr/>
        </p:nvPicPr>
        <p:blipFill>
          <a:blip r:embed="rId2"/>
          <a:stretch>
            <a:fillRect/>
          </a:stretch>
        </p:blipFill>
        <p:spPr>
          <a:xfrm>
            <a:off x="199735" y="172749"/>
            <a:ext cx="10054377" cy="6186487"/>
          </a:xfrm>
          <a:prstGeom prst="rect">
            <a:avLst/>
          </a:prstGeom>
        </p:spPr>
      </p:pic>
    </p:spTree>
    <p:extLst>
      <p:ext uri="{BB962C8B-B14F-4D97-AF65-F5344CB8AC3E}">
        <p14:creationId xmlns:p14="http://schemas.microsoft.com/office/powerpoint/2010/main" val="130171800"/>
      </p:ext>
    </p:extLst>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06C27E-BFE9-457B-B2D7-EECDD53CA217}"/>
              </a:ext>
            </a:extLst>
          </p:cNvPr>
          <p:cNvPicPr>
            <a:picLocks noChangeAspect="1"/>
          </p:cNvPicPr>
          <p:nvPr/>
        </p:nvPicPr>
        <p:blipFill>
          <a:blip r:embed="rId2"/>
          <a:stretch>
            <a:fillRect/>
          </a:stretch>
        </p:blipFill>
        <p:spPr>
          <a:xfrm>
            <a:off x="278101" y="264535"/>
            <a:ext cx="7558048" cy="5873029"/>
          </a:xfrm>
          <a:prstGeom prst="rect">
            <a:avLst/>
          </a:prstGeom>
        </p:spPr>
      </p:pic>
    </p:spTree>
    <p:extLst>
      <p:ext uri="{BB962C8B-B14F-4D97-AF65-F5344CB8AC3E}">
        <p14:creationId xmlns:p14="http://schemas.microsoft.com/office/powerpoint/2010/main" val="2717260633"/>
      </p:ext>
    </p:extLst>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36841-17ED-4DCA-BA38-6C0E579DE6B6}"/>
              </a:ext>
            </a:extLst>
          </p:cNvPr>
          <p:cNvPicPr>
            <a:picLocks noChangeAspect="1"/>
          </p:cNvPicPr>
          <p:nvPr/>
        </p:nvPicPr>
        <p:blipFill>
          <a:blip r:embed="rId2"/>
          <a:stretch>
            <a:fillRect/>
          </a:stretch>
        </p:blipFill>
        <p:spPr>
          <a:xfrm>
            <a:off x="196271" y="216476"/>
            <a:ext cx="9975960" cy="5533159"/>
          </a:xfrm>
          <a:prstGeom prst="rect">
            <a:avLst/>
          </a:prstGeom>
        </p:spPr>
      </p:pic>
    </p:spTree>
    <p:extLst>
      <p:ext uri="{BB962C8B-B14F-4D97-AF65-F5344CB8AC3E}">
        <p14:creationId xmlns:p14="http://schemas.microsoft.com/office/powerpoint/2010/main" val="517612335"/>
      </p:ext>
    </p:extLst>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4E9C1-4E65-49F3-86D7-FA49969866F8}"/>
              </a:ext>
            </a:extLst>
          </p:cNvPr>
          <p:cNvPicPr>
            <a:picLocks noChangeAspect="1"/>
          </p:cNvPicPr>
          <p:nvPr/>
        </p:nvPicPr>
        <p:blipFill>
          <a:blip r:embed="rId2"/>
          <a:stretch>
            <a:fillRect/>
          </a:stretch>
        </p:blipFill>
        <p:spPr>
          <a:xfrm>
            <a:off x="358629" y="133349"/>
            <a:ext cx="8488769" cy="6087341"/>
          </a:xfrm>
          <a:prstGeom prst="rect">
            <a:avLst/>
          </a:prstGeom>
        </p:spPr>
      </p:pic>
    </p:spTree>
    <p:extLst>
      <p:ext uri="{BB962C8B-B14F-4D97-AF65-F5344CB8AC3E}">
        <p14:creationId xmlns:p14="http://schemas.microsoft.com/office/powerpoint/2010/main" val="1586334659"/>
      </p:ext>
    </p:extLst>
  </p:cSld>
  <p:clrMapOvr>
    <a:masterClrMapping/>
  </p:clrMapOvr>
  <p:transition>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56F10-1D30-4AE6-9C28-3BC010DC20EB}"/>
              </a:ext>
            </a:extLst>
          </p:cNvPr>
          <p:cNvPicPr>
            <a:picLocks noChangeAspect="1"/>
          </p:cNvPicPr>
          <p:nvPr/>
        </p:nvPicPr>
        <p:blipFill>
          <a:blip r:embed="rId2"/>
          <a:stretch>
            <a:fillRect/>
          </a:stretch>
        </p:blipFill>
        <p:spPr>
          <a:xfrm>
            <a:off x="723178" y="174047"/>
            <a:ext cx="6855258" cy="6733387"/>
          </a:xfrm>
          <a:prstGeom prst="rect">
            <a:avLst/>
          </a:prstGeom>
        </p:spPr>
      </p:pic>
    </p:spTree>
    <p:extLst>
      <p:ext uri="{BB962C8B-B14F-4D97-AF65-F5344CB8AC3E}">
        <p14:creationId xmlns:p14="http://schemas.microsoft.com/office/powerpoint/2010/main" val="290154296"/>
      </p:ext>
    </p:extLst>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570C6-D83B-43F6-9B81-7A241AD34CD9}"/>
              </a:ext>
            </a:extLst>
          </p:cNvPr>
          <p:cNvSpPr txBox="1"/>
          <p:nvPr/>
        </p:nvSpPr>
        <p:spPr>
          <a:xfrm>
            <a:off x="762000" y="346363"/>
            <a:ext cx="10529455" cy="1231106"/>
          </a:xfrm>
          <a:prstGeom prst="rect">
            <a:avLst/>
          </a:prstGeom>
          <a:noFill/>
        </p:spPr>
        <p:txBody>
          <a:bodyPr wrap="square" lIns="0" tIns="0" rIns="0" bIns="0" rtlCol="0">
            <a:spAutoFit/>
          </a:bodyPr>
          <a:lstStyle/>
          <a:p>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Employee abstract class is now going to be used to create different types of employees</a:t>
            </a:r>
          </a:p>
        </p:txBody>
      </p:sp>
    </p:spTree>
    <p:extLst>
      <p:ext uri="{BB962C8B-B14F-4D97-AF65-F5344CB8AC3E}">
        <p14:creationId xmlns:p14="http://schemas.microsoft.com/office/powerpoint/2010/main" val="415063595"/>
      </p:ext>
    </p:extLst>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F09E24-33DD-4934-A9E8-BCF81C80DDB5}"/>
              </a:ext>
            </a:extLst>
          </p:cNvPr>
          <p:cNvPicPr>
            <a:picLocks noChangeAspect="1"/>
          </p:cNvPicPr>
          <p:nvPr/>
        </p:nvPicPr>
        <p:blipFill>
          <a:blip r:embed="rId2"/>
          <a:stretch>
            <a:fillRect/>
          </a:stretch>
        </p:blipFill>
        <p:spPr>
          <a:xfrm>
            <a:off x="259050" y="200458"/>
            <a:ext cx="9841993" cy="6047942"/>
          </a:xfrm>
          <a:prstGeom prst="rect">
            <a:avLst/>
          </a:prstGeom>
        </p:spPr>
      </p:pic>
    </p:spTree>
    <p:extLst>
      <p:ext uri="{BB962C8B-B14F-4D97-AF65-F5344CB8AC3E}">
        <p14:creationId xmlns:p14="http://schemas.microsoft.com/office/powerpoint/2010/main" val="1536459953"/>
      </p:ext>
    </p:extLst>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016854-779A-4AC7-905F-F3C51A7B3FE8}"/>
              </a:ext>
            </a:extLst>
          </p:cNvPr>
          <p:cNvPicPr>
            <a:picLocks noChangeAspect="1"/>
          </p:cNvPicPr>
          <p:nvPr/>
        </p:nvPicPr>
        <p:blipFill>
          <a:blip r:embed="rId2"/>
          <a:stretch>
            <a:fillRect/>
          </a:stretch>
        </p:blipFill>
        <p:spPr>
          <a:xfrm>
            <a:off x="487217" y="-1"/>
            <a:ext cx="7977129" cy="6373091"/>
          </a:xfrm>
          <a:prstGeom prst="rect">
            <a:avLst/>
          </a:prstGeom>
        </p:spPr>
      </p:pic>
    </p:spTree>
    <p:extLst>
      <p:ext uri="{BB962C8B-B14F-4D97-AF65-F5344CB8AC3E}">
        <p14:creationId xmlns:p14="http://schemas.microsoft.com/office/powerpoint/2010/main" val="217644474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121" y="238125"/>
            <a:ext cx="10163175" cy="5467350"/>
          </a:xfrm>
          <a:prstGeom prst="rect">
            <a:avLst/>
          </a:prstGeom>
        </p:spPr>
      </p:pic>
    </p:spTree>
    <p:extLst>
      <p:ext uri="{BB962C8B-B14F-4D97-AF65-F5344CB8AC3E}">
        <p14:creationId xmlns:p14="http://schemas.microsoft.com/office/powerpoint/2010/main" val="1742560917"/>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B05A6-3298-4A8B-A667-0E9CA2061BC4}"/>
              </a:ext>
            </a:extLst>
          </p:cNvPr>
          <p:cNvPicPr>
            <a:picLocks noChangeAspect="1"/>
          </p:cNvPicPr>
          <p:nvPr/>
        </p:nvPicPr>
        <p:blipFill>
          <a:blip r:embed="rId2"/>
          <a:stretch>
            <a:fillRect/>
          </a:stretch>
        </p:blipFill>
        <p:spPr>
          <a:xfrm>
            <a:off x="283296" y="200458"/>
            <a:ext cx="10003106" cy="5964815"/>
          </a:xfrm>
          <a:prstGeom prst="rect">
            <a:avLst/>
          </a:prstGeom>
        </p:spPr>
      </p:pic>
    </p:spTree>
    <p:extLst>
      <p:ext uri="{BB962C8B-B14F-4D97-AF65-F5344CB8AC3E}">
        <p14:creationId xmlns:p14="http://schemas.microsoft.com/office/powerpoint/2010/main" val="3094230551"/>
      </p:ext>
    </p:extLst>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B585-CF52-4643-972F-3A4292FC3CE5}"/>
              </a:ext>
            </a:extLst>
          </p:cNvPr>
          <p:cNvPicPr>
            <a:picLocks noChangeAspect="1"/>
          </p:cNvPicPr>
          <p:nvPr/>
        </p:nvPicPr>
        <p:blipFill>
          <a:blip r:embed="rId2"/>
          <a:stretch>
            <a:fillRect/>
          </a:stretch>
        </p:blipFill>
        <p:spPr>
          <a:xfrm>
            <a:off x="319663" y="106939"/>
            <a:ext cx="8395595" cy="6570952"/>
          </a:xfrm>
          <a:prstGeom prst="rect">
            <a:avLst/>
          </a:prstGeom>
        </p:spPr>
      </p:pic>
    </p:spTree>
    <p:extLst>
      <p:ext uri="{BB962C8B-B14F-4D97-AF65-F5344CB8AC3E}">
        <p14:creationId xmlns:p14="http://schemas.microsoft.com/office/powerpoint/2010/main" val="352535727"/>
      </p:ext>
    </p:extLst>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CEA470-7F9E-4DC4-8D63-0B39F9DB1D5D}"/>
              </a:ext>
            </a:extLst>
          </p:cNvPr>
          <p:cNvPicPr>
            <a:picLocks noChangeAspect="1"/>
          </p:cNvPicPr>
          <p:nvPr/>
        </p:nvPicPr>
        <p:blipFill>
          <a:blip r:embed="rId2"/>
          <a:stretch>
            <a:fillRect/>
          </a:stretch>
        </p:blipFill>
        <p:spPr>
          <a:xfrm>
            <a:off x="361660" y="0"/>
            <a:ext cx="8943975" cy="5505450"/>
          </a:xfrm>
          <a:prstGeom prst="rect">
            <a:avLst/>
          </a:prstGeom>
        </p:spPr>
      </p:pic>
    </p:spTree>
    <p:extLst>
      <p:ext uri="{BB962C8B-B14F-4D97-AF65-F5344CB8AC3E}">
        <p14:creationId xmlns:p14="http://schemas.microsoft.com/office/powerpoint/2010/main" val="2547272053"/>
      </p:ext>
    </p:extLst>
  </p:cSld>
  <p:clrMapOvr>
    <a:masterClrMapping/>
  </p:clrMapOvr>
  <p:transition>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0F9AA9-2680-4915-BB4D-0D3E686D6167}"/>
              </a:ext>
            </a:extLst>
          </p:cNvPr>
          <p:cNvPicPr>
            <a:picLocks noChangeAspect="1"/>
          </p:cNvPicPr>
          <p:nvPr/>
        </p:nvPicPr>
        <p:blipFill>
          <a:blip r:embed="rId2"/>
          <a:stretch>
            <a:fillRect/>
          </a:stretch>
        </p:blipFill>
        <p:spPr>
          <a:xfrm>
            <a:off x="302779" y="143307"/>
            <a:ext cx="7717733" cy="6451457"/>
          </a:xfrm>
          <a:prstGeom prst="rect">
            <a:avLst/>
          </a:prstGeom>
        </p:spPr>
      </p:pic>
    </p:spTree>
    <p:extLst>
      <p:ext uri="{BB962C8B-B14F-4D97-AF65-F5344CB8AC3E}">
        <p14:creationId xmlns:p14="http://schemas.microsoft.com/office/powerpoint/2010/main" val="1796199368"/>
      </p:ext>
    </p:extLst>
  </p:cSld>
  <p:clrMapOvr>
    <a:masterClrMapping/>
  </p:clrMapOvr>
  <p:transition>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905F4-1AD9-4C19-BCA3-EA2F03F43ECD}"/>
              </a:ext>
            </a:extLst>
          </p:cNvPr>
          <p:cNvPicPr>
            <a:picLocks noChangeAspect="1"/>
          </p:cNvPicPr>
          <p:nvPr/>
        </p:nvPicPr>
        <p:blipFill>
          <a:blip r:embed="rId2"/>
          <a:stretch>
            <a:fillRect/>
          </a:stretch>
        </p:blipFill>
        <p:spPr>
          <a:xfrm>
            <a:off x="460808" y="186603"/>
            <a:ext cx="8117470" cy="6491288"/>
          </a:xfrm>
          <a:prstGeom prst="rect">
            <a:avLst/>
          </a:prstGeom>
        </p:spPr>
      </p:pic>
    </p:spTree>
    <p:extLst>
      <p:ext uri="{BB962C8B-B14F-4D97-AF65-F5344CB8AC3E}">
        <p14:creationId xmlns:p14="http://schemas.microsoft.com/office/powerpoint/2010/main" val="3146301719"/>
      </p:ext>
    </p:extLst>
  </p:cSld>
  <p:clrMapOvr>
    <a:masterClrMapping/>
  </p:clrMapOvr>
  <p:transition>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822856-55BF-42E5-BEB7-3E3C2F51377F}"/>
              </a:ext>
            </a:extLst>
          </p:cNvPr>
          <p:cNvPicPr>
            <a:picLocks noChangeAspect="1"/>
          </p:cNvPicPr>
          <p:nvPr/>
        </p:nvPicPr>
        <p:blipFill>
          <a:blip r:embed="rId2"/>
          <a:stretch>
            <a:fillRect/>
          </a:stretch>
        </p:blipFill>
        <p:spPr>
          <a:xfrm>
            <a:off x="220085" y="281419"/>
            <a:ext cx="11536472" cy="2392507"/>
          </a:xfrm>
          <a:prstGeom prst="rect">
            <a:avLst/>
          </a:prstGeom>
        </p:spPr>
      </p:pic>
    </p:spTree>
    <p:extLst>
      <p:ext uri="{BB962C8B-B14F-4D97-AF65-F5344CB8AC3E}">
        <p14:creationId xmlns:p14="http://schemas.microsoft.com/office/powerpoint/2010/main" val="4023972275"/>
      </p:ext>
    </p:extLst>
  </p:cSld>
  <p:clrMapOvr>
    <a:masterClrMapping/>
  </p:clrMapOvr>
  <p:transition>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38452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9072" y="218122"/>
            <a:ext cx="7118352" cy="6234929"/>
          </a:xfrm>
          <a:prstGeom prst="rect">
            <a:avLst/>
          </a:prstGeom>
        </p:spPr>
      </p:pic>
      <p:sp>
        <p:nvSpPr>
          <p:cNvPr id="3" name="TextBox 2"/>
          <p:cNvSpPr txBox="1"/>
          <p:nvPr/>
        </p:nvSpPr>
        <p:spPr>
          <a:xfrm>
            <a:off x="6008913" y="3335586"/>
            <a:ext cx="3464090" cy="1538883"/>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In this </a:t>
            </a:r>
            <a:r>
              <a:rPr lang="en-IN" sz="2000" dirty="0">
                <a:solidFill>
                  <a:srgbClr val="FF0000"/>
                </a:solidFill>
                <a:latin typeface="Aharoni" panose="02010803020104030203" pitchFamily="2" charset="-79"/>
                <a:cs typeface="Aharoni" panose="02010803020104030203" pitchFamily="2" charset="-79"/>
              </a:rPr>
              <a:t>public</a:t>
            </a:r>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interface </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We have created </a:t>
            </a:r>
          </a:p>
          <a:p>
            <a:r>
              <a:rPr lang="en-IN" sz="2000" dirty="0">
                <a:solidFill>
                  <a:srgbClr val="FF0000"/>
                </a:solidFill>
                <a:latin typeface="Aharoni" panose="02010803020104030203" pitchFamily="2" charset="-79"/>
                <a:cs typeface="Aharoni" panose="02010803020104030203" pitchFamily="2" charset="-79"/>
              </a:rPr>
              <a:t>three</a:t>
            </a:r>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methods which returns</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of type matching </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with our </a:t>
            </a:r>
            <a:r>
              <a:rPr lang="en-IN" sz="2000" dirty="0">
                <a:solidFill>
                  <a:srgbClr val="FF0000"/>
                </a:solidFill>
                <a:latin typeface="Aharoni" panose="02010803020104030203" pitchFamily="2" charset="-79"/>
                <a:cs typeface="Aharoni" panose="02010803020104030203" pitchFamily="2" charset="-79"/>
              </a:rPr>
              <a:t>interfaces</a:t>
            </a:r>
          </a:p>
        </p:txBody>
      </p:sp>
    </p:spTree>
    <p:extLst>
      <p:ext uri="{BB962C8B-B14F-4D97-AF65-F5344CB8AC3E}">
        <p14:creationId xmlns:p14="http://schemas.microsoft.com/office/powerpoint/2010/main" val="5096225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8457" y="561703"/>
            <a:ext cx="8564396" cy="3077766"/>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Everytime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when we have interface and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want to use it we need to</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implement it in a class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a:t>
            </a:r>
          </a:p>
        </p:txBody>
      </p:sp>
    </p:spTree>
    <p:extLst>
      <p:ext uri="{BB962C8B-B14F-4D97-AF65-F5344CB8AC3E}">
        <p14:creationId xmlns:p14="http://schemas.microsoft.com/office/powerpoint/2010/main" val="27895067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785" y="262481"/>
            <a:ext cx="10182225" cy="5915025"/>
          </a:xfrm>
          <a:prstGeom prst="rect">
            <a:avLst/>
          </a:prstGeom>
        </p:spPr>
      </p:pic>
    </p:spTree>
    <p:extLst>
      <p:ext uri="{BB962C8B-B14F-4D97-AF65-F5344CB8AC3E}">
        <p14:creationId xmlns:p14="http://schemas.microsoft.com/office/powerpoint/2010/main" val="2834406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537" t="24552" r="27338"/>
          <a:stretch/>
        </p:blipFill>
        <p:spPr>
          <a:xfrm>
            <a:off x="365759" y="209005"/>
            <a:ext cx="9794649" cy="6283235"/>
          </a:xfrm>
          <a:prstGeom prst="rect">
            <a:avLst/>
          </a:prstGeom>
        </p:spPr>
      </p:pic>
    </p:spTree>
    <p:extLst>
      <p:ext uri="{BB962C8B-B14F-4D97-AF65-F5344CB8AC3E}">
        <p14:creationId xmlns:p14="http://schemas.microsoft.com/office/powerpoint/2010/main" val="2568017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6484" y="233090"/>
            <a:ext cx="5485676" cy="6528085"/>
          </a:xfrm>
          <a:prstGeom prst="rect">
            <a:avLst/>
          </a:prstGeom>
        </p:spPr>
      </p:pic>
    </p:spTree>
    <p:extLst>
      <p:ext uri="{BB962C8B-B14F-4D97-AF65-F5344CB8AC3E}">
        <p14:creationId xmlns:p14="http://schemas.microsoft.com/office/powerpoint/2010/main" val="166853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5095" y="485911"/>
            <a:ext cx="5803444" cy="5562192"/>
          </a:xfrm>
          <a:prstGeom prst="rect">
            <a:avLst/>
          </a:prstGeom>
        </p:spPr>
      </p:pic>
      <p:sp>
        <p:nvSpPr>
          <p:cNvPr id="5" name="TextBox 4"/>
          <p:cNvSpPr txBox="1"/>
          <p:nvPr/>
        </p:nvSpPr>
        <p:spPr>
          <a:xfrm>
            <a:off x="6152605" y="3475025"/>
            <a:ext cx="2949525" cy="307777"/>
          </a:xfrm>
          <a:prstGeom prst="rect">
            <a:avLst/>
          </a:prstGeom>
          <a:noFill/>
        </p:spPr>
        <p:txBody>
          <a:bodyPr wrap="none" lIns="0" tIns="0" rIns="0" bIns="0" rtlCol="0">
            <a:spAutoFit/>
          </a:bodyPr>
          <a:lstStyle/>
          <a:p>
            <a:r>
              <a:rPr lang="en-IN" sz="2000" dirty="0">
                <a:solidFill>
                  <a:srgbClr val="FF0000"/>
                </a:solidFill>
                <a:latin typeface="Aharoni" panose="02010803020104030203" pitchFamily="2" charset="-79"/>
                <a:cs typeface="Aharoni" panose="02010803020104030203" pitchFamily="2" charset="-79"/>
              </a:rPr>
              <a:t>Do same for </a:t>
            </a:r>
            <a:r>
              <a:rPr lang="en-IN" sz="2000" dirty="0" err="1">
                <a:solidFill>
                  <a:srgbClr val="FF0000"/>
                </a:solidFill>
                <a:latin typeface="Aharoni" panose="02010803020104030203" pitchFamily="2" charset="-79"/>
                <a:cs typeface="Aharoni" panose="02010803020104030203" pitchFamily="2" charset="-79"/>
              </a:rPr>
              <a:t>ClientB</a:t>
            </a:r>
            <a:r>
              <a:rPr lang="en-IN" sz="2000" dirty="0">
                <a:solidFill>
                  <a:srgbClr val="FF0000"/>
                </a:solidFill>
                <a:latin typeface="Aharoni" panose="02010803020104030203" pitchFamily="2" charset="-79"/>
                <a:cs typeface="Aharoni" panose="02010803020104030203" pitchFamily="2" charset="-79"/>
              </a:rPr>
              <a:t> also</a:t>
            </a:r>
          </a:p>
        </p:txBody>
      </p:sp>
    </p:spTree>
    <p:extLst>
      <p:ext uri="{BB962C8B-B14F-4D97-AF65-F5344CB8AC3E}">
        <p14:creationId xmlns:p14="http://schemas.microsoft.com/office/powerpoint/2010/main" val="28212918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2374" y="571500"/>
            <a:ext cx="9744075" cy="5715000"/>
          </a:xfrm>
          <a:prstGeom prst="rect">
            <a:avLst/>
          </a:prstGeom>
        </p:spPr>
      </p:pic>
    </p:spTree>
    <p:extLst>
      <p:ext uri="{BB962C8B-B14F-4D97-AF65-F5344CB8AC3E}">
        <p14:creationId xmlns:p14="http://schemas.microsoft.com/office/powerpoint/2010/main" val="4292904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846" y="286566"/>
            <a:ext cx="6640707" cy="6179547"/>
          </a:xfrm>
          <a:prstGeom prst="rect">
            <a:avLst/>
          </a:prstGeom>
        </p:spPr>
      </p:pic>
    </p:spTree>
    <p:extLst>
      <p:ext uri="{BB962C8B-B14F-4D97-AF65-F5344CB8AC3E}">
        <p14:creationId xmlns:p14="http://schemas.microsoft.com/office/powerpoint/2010/main" val="9994126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224" y="280307"/>
            <a:ext cx="9553575" cy="4991100"/>
          </a:xfrm>
          <a:prstGeom prst="rect">
            <a:avLst/>
          </a:prstGeom>
        </p:spPr>
      </p:pic>
      <p:sp>
        <p:nvSpPr>
          <p:cNvPr id="3" name="TextBox 2"/>
          <p:cNvSpPr txBox="1"/>
          <p:nvPr/>
        </p:nvSpPr>
        <p:spPr>
          <a:xfrm>
            <a:off x="2926080" y="2775857"/>
            <a:ext cx="4767943" cy="61555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reference </a:t>
            </a:r>
          </a:p>
        </p:txBody>
      </p:sp>
    </p:spTree>
    <p:extLst>
      <p:ext uri="{BB962C8B-B14F-4D97-AF65-F5344CB8AC3E}">
        <p14:creationId xmlns:p14="http://schemas.microsoft.com/office/powerpoint/2010/main" val="2850978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800" y="0"/>
            <a:ext cx="6270626" cy="6583000"/>
          </a:xfrm>
          <a:prstGeom prst="rect">
            <a:avLst/>
          </a:prstGeom>
        </p:spPr>
      </p:pic>
      <p:sp>
        <p:nvSpPr>
          <p:cNvPr id="3" name="TextBox 2"/>
          <p:cNvSpPr txBox="1"/>
          <p:nvPr/>
        </p:nvSpPr>
        <p:spPr>
          <a:xfrm>
            <a:off x="5969725" y="1672351"/>
            <a:ext cx="4449936" cy="1231106"/>
          </a:xfrm>
          <a:prstGeom prst="rect">
            <a:avLst/>
          </a:prstGeom>
          <a:noFill/>
        </p:spPr>
        <p:txBody>
          <a:bodyPr wrap="none" lIns="0" tIns="0" rIns="0" bIns="0" rtlCol="0">
            <a:spAutoFit/>
          </a:bodyPr>
          <a:lstStyle/>
          <a:p>
            <a:r>
              <a:rPr lang="en-IN" sz="2000" dirty="0">
                <a:solidFill>
                  <a:schemeClr val="accent5">
                    <a:lumMod val="50000"/>
                  </a:schemeClr>
                </a:solidFill>
                <a:latin typeface="Aharoni" panose="02010803020104030203" pitchFamily="2" charset="-79"/>
                <a:cs typeface="Aharoni" panose="02010803020104030203" pitchFamily="2" charset="-79"/>
              </a:rPr>
              <a:t>Now we are trying to get user input </a:t>
            </a:r>
          </a:p>
          <a:p>
            <a:r>
              <a:rPr lang="en-IN" sz="2000" dirty="0">
                <a:solidFill>
                  <a:schemeClr val="accent5">
                    <a:lumMod val="50000"/>
                  </a:schemeClr>
                </a:solidFill>
                <a:latin typeface="Aharoni" panose="02010803020104030203" pitchFamily="2" charset="-79"/>
                <a:cs typeface="Aharoni" panose="02010803020104030203" pitchFamily="2" charset="-79"/>
              </a:rPr>
              <a:t>Once we will get client from this </a:t>
            </a:r>
          </a:p>
          <a:p>
            <a:endParaRPr lang="en-IN" sz="2000" dirty="0">
              <a:solidFill>
                <a:schemeClr val="accent5">
                  <a:lumMod val="50000"/>
                </a:schemeClr>
              </a:solidFill>
              <a:latin typeface="Aharoni" panose="02010803020104030203" pitchFamily="2" charset="-79"/>
              <a:cs typeface="Aharoni" panose="02010803020104030203" pitchFamily="2" charset="-79"/>
            </a:endParaRPr>
          </a:p>
          <a:p>
            <a:r>
              <a:rPr lang="en-IN" sz="2000" dirty="0">
                <a:solidFill>
                  <a:schemeClr val="accent5">
                    <a:lumMod val="50000"/>
                  </a:schemeClr>
                </a:solidFill>
                <a:latin typeface="Aharoni" panose="02010803020104030203" pitchFamily="2" charset="-79"/>
                <a:cs typeface="Aharoni" panose="02010803020104030203" pitchFamily="2" charset="-79"/>
              </a:rPr>
              <a:t>We will use it with factory</a:t>
            </a:r>
          </a:p>
        </p:txBody>
      </p:sp>
    </p:spTree>
    <p:extLst>
      <p:ext uri="{BB962C8B-B14F-4D97-AF65-F5344CB8AC3E}">
        <p14:creationId xmlns:p14="http://schemas.microsoft.com/office/powerpoint/2010/main" val="22548645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361" y="193493"/>
            <a:ext cx="9541449" cy="6076677"/>
          </a:xfrm>
          <a:prstGeom prst="rect">
            <a:avLst/>
          </a:prstGeom>
        </p:spPr>
      </p:pic>
    </p:spTree>
    <p:extLst>
      <p:ext uri="{BB962C8B-B14F-4D97-AF65-F5344CB8AC3E}">
        <p14:creationId xmlns:p14="http://schemas.microsoft.com/office/powerpoint/2010/main" val="35949596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8942" y="232274"/>
            <a:ext cx="7383392" cy="4979806"/>
          </a:xfrm>
          <a:prstGeom prst="rect">
            <a:avLst/>
          </a:prstGeom>
        </p:spPr>
      </p:pic>
      <p:sp>
        <p:nvSpPr>
          <p:cNvPr id="3" name="TextBox 2"/>
          <p:cNvSpPr txBox="1"/>
          <p:nvPr/>
        </p:nvSpPr>
        <p:spPr>
          <a:xfrm>
            <a:off x="2129246" y="4598126"/>
            <a:ext cx="661880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a:t>
            </a:r>
            <a:r>
              <a:rPr lang="en-IN" sz="4000" dirty="0">
                <a:solidFill>
                  <a:srgbClr val="FF0000"/>
                </a:solidFill>
                <a:latin typeface="Segoe UI Light" pitchFamily="34" charset="0"/>
              </a:rPr>
              <a:t>company</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we will use later </a:t>
            </a:r>
          </a:p>
        </p:txBody>
      </p:sp>
    </p:spTree>
    <p:extLst>
      <p:ext uri="{BB962C8B-B14F-4D97-AF65-F5344CB8AC3E}">
        <p14:creationId xmlns:p14="http://schemas.microsoft.com/office/powerpoint/2010/main" val="8745512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2777" y="744583"/>
            <a:ext cx="7262757"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Next we need to deal with orders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From both the clients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a:t>
            </a:r>
          </a:p>
        </p:txBody>
      </p:sp>
    </p:spTree>
    <p:extLst>
      <p:ext uri="{BB962C8B-B14F-4D97-AF65-F5344CB8AC3E}">
        <p14:creationId xmlns:p14="http://schemas.microsoft.com/office/powerpoint/2010/main" val="1346154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4043" y="112939"/>
            <a:ext cx="9067800" cy="5848350"/>
          </a:xfrm>
          <a:prstGeom prst="rect">
            <a:avLst/>
          </a:prstGeom>
        </p:spPr>
      </p:pic>
    </p:spTree>
    <p:extLst>
      <p:ext uri="{BB962C8B-B14F-4D97-AF65-F5344CB8AC3E}">
        <p14:creationId xmlns:p14="http://schemas.microsoft.com/office/powerpoint/2010/main" val="6673212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011" y="175667"/>
            <a:ext cx="7103780" cy="5885499"/>
          </a:xfrm>
          <a:prstGeom prst="rect">
            <a:avLst/>
          </a:prstGeom>
        </p:spPr>
      </p:pic>
      <p:sp>
        <p:nvSpPr>
          <p:cNvPr id="3" name="TextBox 2"/>
          <p:cNvSpPr txBox="1"/>
          <p:nvPr/>
        </p:nvSpPr>
        <p:spPr>
          <a:xfrm>
            <a:off x="7145383" y="1567543"/>
            <a:ext cx="2377440" cy="369331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Each order can take number for each of these products</a:t>
            </a:r>
          </a:p>
        </p:txBody>
      </p:sp>
    </p:spTree>
    <p:extLst>
      <p:ext uri="{BB962C8B-B14F-4D97-AF65-F5344CB8AC3E}">
        <p14:creationId xmlns:p14="http://schemas.microsoft.com/office/powerpoint/2010/main" val="16270700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365" y="218530"/>
            <a:ext cx="7309600" cy="6273709"/>
          </a:xfrm>
          <a:prstGeom prst="rect">
            <a:avLst/>
          </a:prstGeom>
        </p:spPr>
      </p:pic>
      <p:sp>
        <p:nvSpPr>
          <p:cNvPr id="3" name="TextBox 2"/>
          <p:cNvSpPr txBox="1"/>
          <p:nvPr/>
        </p:nvSpPr>
        <p:spPr>
          <a:xfrm>
            <a:off x="7746274" y="1414062"/>
            <a:ext cx="3029676" cy="1231106"/>
          </a:xfrm>
          <a:prstGeom prst="rect">
            <a:avLst/>
          </a:prstGeom>
          <a:noFill/>
        </p:spPr>
        <p:txBody>
          <a:bodyPr wrap="none" lIns="0" tIns="0" rIns="0" bIns="0" rtlCol="0">
            <a:spAutoFit/>
          </a:bodyPr>
          <a:lstStyle/>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Here we are creating</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Three collections</a:t>
            </a:r>
          </a:p>
          <a:p>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in which we keep the </a:t>
            </a:r>
          </a:p>
          <a:p>
            <a:r>
              <a:rPr lang="en-IN" sz="2000" dirty="0">
                <a:solidFill>
                  <a:srgbClr val="FF0000"/>
                </a:solidFill>
                <a:latin typeface="Aharoni" panose="02010803020104030203" pitchFamily="2" charset="-79"/>
                <a:cs typeface="Aharoni" panose="02010803020104030203" pitchFamily="2" charset="-79"/>
              </a:rPr>
              <a:t>Products</a:t>
            </a:r>
            <a:r>
              <a:rPr lang="en-IN" sz="20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we are creating</a:t>
            </a:r>
          </a:p>
        </p:txBody>
      </p:sp>
    </p:spTree>
    <p:extLst>
      <p:ext uri="{BB962C8B-B14F-4D97-AF65-F5344CB8AC3E}">
        <p14:creationId xmlns:p14="http://schemas.microsoft.com/office/powerpoint/2010/main" val="7494764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2149" y="744583"/>
            <a:ext cx="9090117" cy="307776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expose our computers,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tablets, and phones as a public properties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These properties will allow only </a:t>
            </a:r>
            <a:r>
              <a:rPr lang="en-IN" sz="4000" dirty="0">
                <a:solidFill>
                  <a:srgbClr val="FF0000"/>
                </a:solidFill>
                <a:latin typeface="Segoe UI Light" pitchFamily="34" charset="0"/>
              </a:rPr>
              <a:t>get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our actual list will be still protected</a:t>
            </a:r>
          </a:p>
        </p:txBody>
      </p:sp>
    </p:spTree>
    <p:extLst>
      <p:ext uri="{BB962C8B-B14F-4D97-AF65-F5344CB8AC3E}">
        <p14:creationId xmlns:p14="http://schemas.microsoft.com/office/powerpoint/2010/main" val="38061681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702" y="457200"/>
            <a:ext cx="11116491"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Before we dive in to design patterns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 want you to learn </a:t>
            </a:r>
            <a:r>
              <a:rPr lang="en-IN" sz="4000" dirty="0">
                <a:solidFill>
                  <a:srgbClr val="FF0000"/>
                </a:solidFill>
                <a:latin typeface="Segoe UI Light" pitchFamily="34" charset="0"/>
              </a:rPr>
              <a:t>Interfaces</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
        <p:nvSpPr>
          <p:cNvPr id="3" name="TextBox 2"/>
          <p:cNvSpPr txBox="1"/>
          <p:nvPr/>
        </p:nvSpPr>
        <p:spPr>
          <a:xfrm>
            <a:off x="561702" y="2037806"/>
            <a:ext cx="11116491"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Interfaces are really useful in implementing many design patterns. </a:t>
            </a:r>
          </a:p>
        </p:txBody>
      </p:sp>
    </p:spTree>
    <p:extLst>
      <p:ext uri="{BB962C8B-B14F-4D97-AF65-F5344CB8AC3E}">
        <p14:creationId xmlns:p14="http://schemas.microsoft.com/office/powerpoint/2010/main" val="38604335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2076" y="127226"/>
            <a:ext cx="10089314" cy="6391140"/>
          </a:xfrm>
          <a:prstGeom prst="rect">
            <a:avLst/>
          </a:prstGeom>
        </p:spPr>
      </p:pic>
    </p:spTree>
    <p:extLst>
      <p:ext uri="{BB962C8B-B14F-4D97-AF65-F5344CB8AC3E}">
        <p14:creationId xmlns:p14="http://schemas.microsoft.com/office/powerpoint/2010/main" val="22317338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08" y="0"/>
            <a:ext cx="7549538" cy="6505303"/>
          </a:xfrm>
          <a:prstGeom prst="rect">
            <a:avLst/>
          </a:prstGeom>
        </p:spPr>
      </p:pic>
    </p:spTree>
    <p:extLst>
      <p:ext uri="{BB962C8B-B14F-4D97-AF65-F5344CB8AC3E}">
        <p14:creationId xmlns:p14="http://schemas.microsoft.com/office/powerpoint/2010/main" val="7548720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5211" y="496389"/>
            <a:ext cx="216405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Same way</a:t>
            </a:r>
          </a:p>
        </p:txBody>
      </p:sp>
      <p:pic>
        <p:nvPicPr>
          <p:cNvPr id="3" name="Picture 2"/>
          <p:cNvPicPr>
            <a:picLocks noChangeAspect="1"/>
          </p:cNvPicPr>
          <p:nvPr/>
        </p:nvPicPr>
        <p:blipFill>
          <a:blip r:embed="rId2"/>
          <a:stretch>
            <a:fillRect/>
          </a:stretch>
        </p:blipFill>
        <p:spPr>
          <a:xfrm>
            <a:off x="3541711" y="254317"/>
            <a:ext cx="6503947" cy="6224860"/>
          </a:xfrm>
          <a:prstGeom prst="rect">
            <a:avLst/>
          </a:prstGeom>
        </p:spPr>
      </p:pic>
    </p:spTree>
    <p:extLst>
      <p:ext uri="{BB962C8B-B14F-4D97-AF65-F5344CB8AC3E}">
        <p14:creationId xmlns:p14="http://schemas.microsoft.com/office/powerpoint/2010/main" val="41229106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530" y="110761"/>
            <a:ext cx="8756319" cy="6512107"/>
          </a:xfrm>
          <a:prstGeom prst="rect">
            <a:avLst/>
          </a:prstGeom>
        </p:spPr>
      </p:pic>
    </p:spTree>
    <p:extLst>
      <p:ext uri="{BB962C8B-B14F-4D97-AF65-F5344CB8AC3E}">
        <p14:creationId xmlns:p14="http://schemas.microsoft.com/office/powerpoint/2010/main" val="7940511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987" y="220707"/>
            <a:ext cx="10402046" cy="5618389"/>
          </a:xfrm>
          <a:prstGeom prst="rect">
            <a:avLst/>
          </a:prstGeom>
        </p:spPr>
      </p:pic>
    </p:spTree>
    <p:extLst>
      <p:ext uri="{BB962C8B-B14F-4D97-AF65-F5344CB8AC3E}">
        <p14:creationId xmlns:p14="http://schemas.microsoft.com/office/powerpoint/2010/main" val="22853745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284" y="247377"/>
            <a:ext cx="9767980" cy="5774600"/>
          </a:xfrm>
          <a:prstGeom prst="rect">
            <a:avLst/>
          </a:prstGeom>
        </p:spPr>
      </p:pic>
    </p:spTree>
    <p:extLst>
      <p:ext uri="{BB962C8B-B14F-4D97-AF65-F5344CB8AC3E}">
        <p14:creationId xmlns:p14="http://schemas.microsoft.com/office/powerpoint/2010/main" val="3150356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65" y="457200"/>
            <a:ext cx="10992433"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Factory pattern gives us a clean API for creating</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Similar types of Objects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Real life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MVC framework creates a controller using a factory</a:t>
            </a:r>
          </a:p>
        </p:txBody>
      </p:sp>
    </p:spTree>
    <p:extLst>
      <p:ext uri="{BB962C8B-B14F-4D97-AF65-F5344CB8AC3E}">
        <p14:creationId xmlns:p14="http://schemas.microsoft.com/office/powerpoint/2010/main" val="4234848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BUILDER Pattern</a:t>
            </a:r>
          </a:p>
        </p:txBody>
      </p:sp>
      <p:sp>
        <p:nvSpPr>
          <p:cNvPr id="4" name="TextBox 3"/>
          <p:cNvSpPr txBox="1"/>
          <p:nvPr/>
        </p:nvSpPr>
        <p:spPr>
          <a:xfrm>
            <a:off x="300447" y="1332411"/>
            <a:ext cx="11064239" cy="4308872"/>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Builder pattern is also creational pattern like factory pattern but the primary difference is </a:t>
            </a:r>
            <a:r>
              <a:rPr lang="en-IN" sz="4000" dirty="0">
                <a:solidFill>
                  <a:srgbClr val="FF0000"/>
                </a:solidFill>
                <a:latin typeface="Segoe UI Light" pitchFamily="34" charset="0"/>
              </a:rPr>
              <a:t>builder use step by step process for creating an object </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while factory typically just create an object and returns it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For example </a:t>
            </a:r>
            <a:r>
              <a:rPr lang="en-IN" sz="4000" dirty="0" err="1">
                <a:solidFill>
                  <a:srgbClr val="00B0F0"/>
                </a:solidFill>
                <a:latin typeface="Segoe UI Light" pitchFamily="34" charset="0"/>
              </a:rPr>
              <a:t>StringBuilder</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class of C# which helps us to build large strings. </a:t>
            </a:r>
          </a:p>
        </p:txBody>
      </p:sp>
    </p:spTree>
    <p:extLst>
      <p:ext uri="{BB962C8B-B14F-4D97-AF65-F5344CB8AC3E}">
        <p14:creationId xmlns:p14="http://schemas.microsoft.com/office/powerpoint/2010/main" val="2894359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2331" y="600891"/>
            <a:ext cx="11512254"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this sample we are still with </a:t>
            </a:r>
            <a:r>
              <a:rPr lang="en-IN" sz="4000" b="1"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KitKaart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Manufacturing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Company but this time they are developing variety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of computers like</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solidFill>
                  <a:srgbClr val="FF0000"/>
                </a:solidFill>
                <a:latin typeface="Segoe UI Light" pitchFamily="34" charset="0"/>
              </a:rPr>
              <a:t>Normal Computer</a:t>
            </a:r>
          </a:p>
          <a:p>
            <a:r>
              <a:rPr lang="en-IN" sz="4000" dirty="0">
                <a:solidFill>
                  <a:srgbClr val="FF0000"/>
                </a:solidFill>
                <a:latin typeface="Segoe UI Light" pitchFamily="34" charset="0"/>
              </a:rPr>
              <a:t>Super Computer </a:t>
            </a:r>
          </a:p>
        </p:txBody>
      </p:sp>
    </p:spTree>
    <p:extLst>
      <p:ext uri="{BB962C8B-B14F-4D97-AF65-F5344CB8AC3E}">
        <p14:creationId xmlns:p14="http://schemas.microsoft.com/office/powerpoint/2010/main" val="4812785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758" y="255270"/>
            <a:ext cx="7648575" cy="5981700"/>
          </a:xfrm>
          <a:prstGeom prst="rect">
            <a:avLst/>
          </a:prstGeom>
        </p:spPr>
      </p:pic>
    </p:spTree>
    <p:extLst>
      <p:ext uri="{BB962C8B-B14F-4D97-AF65-F5344CB8AC3E}">
        <p14:creationId xmlns:p14="http://schemas.microsoft.com/office/powerpoint/2010/main" val="11968434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9" y="679269"/>
            <a:ext cx="11521440" cy="5539978"/>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 is INTERFACE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all know that interfaces are contracts, they are data types that defines properties and methods that we have to implement within a class.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 main advantage is we can abstract any dependencies that we have in our code using interface</a:t>
            </a:r>
          </a:p>
        </p:txBody>
      </p:sp>
    </p:spTree>
    <p:extLst>
      <p:ext uri="{BB962C8B-B14F-4D97-AF65-F5344CB8AC3E}">
        <p14:creationId xmlns:p14="http://schemas.microsoft.com/office/powerpoint/2010/main" val="1385653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305" y="345485"/>
            <a:ext cx="9439275" cy="6010275"/>
          </a:xfrm>
          <a:prstGeom prst="rect">
            <a:avLst/>
          </a:prstGeom>
        </p:spPr>
      </p:pic>
    </p:spTree>
    <p:extLst>
      <p:ext uri="{BB962C8B-B14F-4D97-AF65-F5344CB8AC3E}">
        <p14:creationId xmlns:p14="http://schemas.microsoft.com/office/powerpoint/2010/main" val="17063066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879" y="185601"/>
            <a:ext cx="6077858" cy="6389011"/>
          </a:xfrm>
          <a:prstGeom prst="rect">
            <a:avLst/>
          </a:prstGeom>
        </p:spPr>
      </p:pic>
    </p:spTree>
    <p:extLst>
      <p:ext uri="{BB962C8B-B14F-4D97-AF65-F5344CB8AC3E}">
        <p14:creationId xmlns:p14="http://schemas.microsoft.com/office/powerpoint/2010/main" val="34821421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764" y="169000"/>
            <a:ext cx="9813721" cy="5709285"/>
          </a:xfrm>
          <a:prstGeom prst="rect">
            <a:avLst/>
          </a:prstGeom>
        </p:spPr>
      </p:pic>
      <p:sp>
        <p:nvSpPr>
          <p:cNvPr id="3" name="TextBox 2"/>
          <p:cNvSpPr txBox="1"/>
          <p:nvPr/>
        </p:nvSpPr>
        <p:spPr>
          <a:xfrm>
            <a:off x="901337" y="5238206"/>
            <a:ext cx="890307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its like when I need to build computer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 need to provide these things</a:t>
            </a:r>
          </a:p>
        </p:txBody>
      </p:sp>
    </p:spTree>
    <p:extLst>
      <p:ext uri="{BB962C8B-B14F-4D97-AF65-F5344CB8AC3E}">
        <p14:creationId xmlns:p14="http://schemas.microsoft.com/office/powerpoint/2010/main" val="16471654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444" y="140154"/>
            <a:ext cx="9477375" cy="5924550"/>
          </a:xfrm>
          <a:prstGeom prst="rect">
            <a:avLst/>
          </a:prstGeom>
        </p:spPr>
      </p:pic>
    </p:spTree>
    <p:extLst>
      <p:ext uri="{BB962C8B-B14F-4D97-AF65-F5344CB8AC3E}">
        <p14:creationId xmlns:p14="http://schemas.microsoft.com/office/powerpoint/2010/main" val="40184870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898" y="156073"/>
            <a:ext cx="7185096" cy="6545173"/>
          </a:xfrm>
          <a:prstGeom prst="rect">
            <a:avLst/>
          </a:prstGeom>
        </p:spPr>
      </p:pic>
      <p:sp>
        <p:nvSpPr>
          <p:cNvPr id="3" name="TextBox 2"/>
          <p:cNvSpPr txBox="1"/>
          <p:nvPr/>
        </p:nvSpPr>
        <p:spPr>
          <a:xfrm>
            <a:off x="5995851" y="2076994"/>
            <a:ext cx="390818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have provided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Values </a:t>
            </a:r>
          </a:p>
        </p:txBody>
      </p:sp>
    </p:spTree>
    <p:extLst>
      <p:ext uri="{BB962C8B-B14F-4D97-AF65-F5344CB8AC3E}">
        <p14:creationId xmlns:p14="http://schemas.microsoft.com/office/powerpoint/2010/main" val="9669687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378" y="-1"/>
            <a:ext cx="11198135" cy="6348549"/>
          </a:xfrm>
          <a:prstGeom prst="rect">
            <a:avLst/>
          </a:prstGeom>
        </p:spPr>
      </p:pic>
      <p:sp>
        <p:nvSpPr>
          <p:cNvPr id="3" name="TextBox 2"/>
          <p:cNvSpPr txBox="1"/>
          <p:nvPr/>
        </p:nvSpPr>
        <p:spPr>
          <a:xfrm>
            <a:off x="8347166" y="1959429"/>
            <a:ext cx="280538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Normal code</a:t>
            </a:r>
          </a:p>
        </p:txBody>
      </p:sp>
      <p:sp>
        <p:nvSpPr>
          <p:cNvPr id="4" name="TextBox 3"/>
          <p:cNvSpPr txBox="1"/>
          <p:nvPr/>
        </p:nvSpPr>
        <p:spPr>
          <a:xfrm>
            <a:off x="9235440" y="3461657"/>
            <a:ext cx="268503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Builder code</a:t>
            </a:r>
          </a:p>
        </p:txBody>
      </p:sp>
    </p:spTree>
    <p:extLst>
      <p:ext uri="{BB962C8B-B14F-4D97-AF65-F5344CB8AC3E}">
        <p14:creationId xmlns:p14="http://schemas.microsoft.com/office/powerpoint/2010/main" val="9147549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2331" y="627017"/>
            <a:ext cx="9492983"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it doesn’t look like we gained anything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By using builder</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let’s abstract our builder class</a:t>
            </a:r>
          </a:p>
        </p:txBody>
      </p:sp>
    </p:spTree>
    <p:extLst>
      <p:ext uri="{BB962C8B-B14F-4D97-AF65-F5344CB8AC3E}">
        <p14:creationId xmlns:p14="http://schemas.microsoft.com/office/powerpoint/2010/main" val="29758305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489" y="92800"/>
            <a:ext cx="8533799" cy="6556193"/>
          </a:xfrm>
          <a:prstGeom prst="rect">
            <a:avLst/>
          </a:prstGeom>
        </p:spPr>
      </p:pic>
    </p:spTree>
    <p:extLst>
      <p:ext uri="{BB962C8B-B14F-4D97-AF65-F5344CB8AC3E}">
        <p14:creationId xmlns:p14="http://schemas.microsoft.com/office/powerpoint/2010/main" val="125477611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998" y="216081"/>
            <a:ext cx="9580793" cy="6406788"/>
          </a:xfrm>
          <a:prstGeom prst="rect">
            <a:avLst/>
          </a:prstGeom>
        </p:spPr>
      </p:pic>
    </p:spTree>
    <p:extLst>
      <p:ext uri="{BB962C8B-B14F-4D97-AF65-F5344CB8AC3E}">
        <p14:creationId xmlns:p14="http://schemas.microsoft.com/office/powerpoint/2010/main" val="28275736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261" y="166415"/>
            <a:ext cx="10001250" cy="5819775"/>
          </a:xfrm>
          <a:prstGeom prst="rect">
            <a:avLst/>
          </a:prstGeom>
        </p:spPr>
      </p:pic>
    </p:spTree>
    <p:extLst>
      <p:ext uri="{BB962C8B-B14F-4D97-AF65-F5344CB8AC3E}">
        <p14:creationId xmlns:p14="http://schemas.microsoft.com/office/powerpoint/2010/main" val="10430017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202586" y="23186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42829" y="31398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Design patterns</a:t>
            </a:r>
          </a:p>
        </p:txBody>
      </p:sp>
    </p:spTree>
    <p:extLst>
      <p:ext uri="{BB962C8B-B14F-4D97-AF65-F5344CB8AC3E}">
        <p14:creationId xmlns:p14="http://schemas.microsoft.com/office/powerpoint/2010/main" val="407800032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072" y="163693"/>
            <a:ext cx="9339589" cy="6015038"/>
          </a:xfrm>
          <a:prstGeom prst="rect">
            <a:avLst/>
          </a:prstGeom>
        </p:spPr>
      </p:pic>
    </p:spTree>
    <p:extLst>
      <p:ext uri="{BB962C8B-B14F-4D97-AF65-F5344CB8AC3E}">
        <p14:creationId xmlns:p14="http://schemas.microsoft.com/office/powerpoint/2010/main" val="3759431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11850"/>
            <a:ext cx="7222349" cy="6746150"/>
          </a:xfrm>
          <a:prstGeom prst="rect">
            <a:avLst/>
          </a:prstGeom>
        </p:spPr>
      </p:pic>
      <p:sp>
        <p:nvSpPr>
          <p:cNvPr id="4" name="TextBox 3"/>
          <p:cNvSpPr txBox="1"/>
          <p:nvPr/>
        </p:nvSpPr>
        <p:spPr>
          <a:xfrm>
            <a:off x="5865223" y="2468880"/>
            <a:ext cx="2423740"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are just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Overriding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abstraction</a:t>
            </a:r>
          </a:p>
        </p:txBody>
      </p:sp>
    </p:spTree>
    <p:extLst>
      <p:ext uri="{BB962C8B-B14F-4D97-AF65-F5344CB8AC3E}">
        <p14:creationId xmlns:p14="http://schemas.microsoft.com/office/powerpoint/2010/main" val="24949626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344" y="229280"/>
            <a:ext cx="10467975" cy="5876925"/>
          </a:xfrm>
          <a:prstGeom prst="rect">
            <a:avLst/>
          </a:prstGeom>
        </p:spPr>
      </p:pic>
      <p:pic>
        <p:nvPicPr>
          <p:cNvPr id="3" name="Picture 2"/>
          <p:cNvPicPr>
            <a:picLocks noChangeAspect="1"/>
          </p:cNvPicPr>
          <p:nvPr/>
        </p:nvPicPr>
        <p:blipFill>
          <a:blip r:embed="rId3"/>
          <a:stretch>
            <a:fillRect/>
          </a:stretch>
        </p:blipFill>
        <p:spPr>
          <a:xfrm>
            <a:off x="1315719" y="5378359"/>
            <a:ext cx="1876425" cy="438150"/>
          </a:xfrm>
          <a:prstGeom prst="rect">
            <a:avLst/>
          </a:prstGeom>
        </p:spPr>
      </p:pic>
    </p:spTree>
    <p:extLst>
      <p:ext uri="{BB962C8B-B14F-4D97-AF65-F5344CB8AC3E}">
        <p14:creationId xmlns:p14="http://schemas.microsoft.com/office/powerpoint/2010/main" val="15403254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101" y="222204"/>
            <a:ext cx="6488953" cy="6818676"/>
          </a:xfrm>
          <a:prstGeom prst="rect">
            <a:avLst/>
          </a:prstGeom>
        </p:spPr>
      </p:pic>
      <p:sp>
        <p:nvSpPr>
          <p:cNvPr id="5" name="TextBox 4"/>
          <p:cNvSpPr txBox="1"/>
          <p:nvPr/>
        </p:nvSpPr>
        <p:spPr>
          <a:xfrm>
            <a:off x="6008914" y="2377440"/>
            <a:ext cx="409182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Same like earlier</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different values</a:t>
            </a:r>
          </a:p>
        </p:txBody>
      </p:sp>
    </p:spTree>
    <p:extLst>
      <p:ext uri="{BB962C8B-B14F-4D97-AF65-F5344CB8AC3E}">
        <p14:creationId xmlns:p14="http://schemas.microsoft.com/office/powerpoint/2010/main" val="37011862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7591" y="183832"/>
            <a:ext cx="7461210" cy="6478225"/>
          </a:xfrm>
          <a:prstGeom prst="rect">
            <a:avLst/>
          </a:prstGeom>
        </p:spPr>
      </p:pic>
    </p:spTree>
    <p:extLst>
      <p:ext uri="{BB962C8B-B14F-4D97-AF65-F5344CB8AC3E}">
        <p14:creationId xmlns:p14="http://schemas.microsoft.com/office/powerpoint/2010/main" val="21535487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140" y="153896"/>
            <a:ext cx="7992900" cy="6704104"/>
          </a:xfrm>
          <a:prstGeom prst="rect">
            <a:avLst/>
          </a:prstGeom>
        </p:spPr>
      </p:pic>
    </p:spTree>
    <p:extLst>
      <p:ext uri="{BB962C8B-B14F-4D97-AF65-F5344CB8AC3E}">
        <p14:creationId xmlns:p14="http://schemas.microsoft.com/office/powerpoint/2010/main" val="40650135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1729"/>
            <a:ext cx="10041325" cy="5189357"/>
          </a:xfrm>
          <a:prstGeom prst="rect">
            <a:avLst/>
          </a:prstGeom>
        </p:spPr>
      </p:pic>
    </p:spTree>
    <p:extLst>
      <p:ext uri="{BB962C8B-B14F-4D97-AF65-F5344CB8AC3E}">
        <p14:creationId xmlns:p14="http://schemas.microsoft.com/office/powerpoint/2010/main" val="5183678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55567" y="3678380"/>
            <a:ext cx="5430982"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NormalComputerBuilder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Rectangle 3"/>
          <p:cNvSpPr/>
          <p:nvPr/>
        </p:nvSpPr>
        <p:spPr bwMode="auto">
          <a:xfrm>
            <a:off x="6785552" y="3325089"/>
            <a:ext cx="5403273"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SuperComputerBuilder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3920836" y="2105891"/>
            <a:ext cx="4131426" cy="7481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ComputerBuilder</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628803" y="422561"/>
            <a:ext cx="5195455"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kitkartcomputerStore</a:t>
            </a:r>
            <a:endPar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8" name="Straight Arrow Connector 7"/>
          <p:cNvCxnSpPr>
            <a:cxnSpLocks/>
            <a:stCxn id="5" idx="2"/>
            <a:endCxn id="4" idx="1"/>
          </p:cNvCxnSpPr>
          <p:nvPr/>
        </p:nvCxnSpPr>
        <p:spPr>
          <a:xfrm>
            <a:off x="5986549" y="2854036"/>
            <a:ext cx="799003" cy="8243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5" idx="2"/>
            <a:endCxn id="3" idx="0"/>
          </p:cNvCxnSpPr>
          <p:nvPr/>
        </p:nvCxnSpPr>
        <p:spPr>
          <a:xfrm flipH="1">
            <a:off x="3271058" y="2854036"/>
            <a:ext cx="2715491" cy="8243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5" idx="0"/>
            <a:endCxn id="6" idx="2"/>
          </p:cNvCxnSpPr>
          <p:nvPr/>
        </p:nvCxnSpPr>
        <p:spPr>
          <a:xfrm flipV="1">
            <a:off x="5986549" y="1129143"/>
            <a:ext cx="1239982" cy="976748"/>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278476" y="408705"/>
            <a:ext cx="2298469" cy="706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36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computer</a:t>
            </a:r>
          </a:p>
        </p:txBody>
      </p:sp>
      <p:cxnSp>
        <p:nvCxnSpPr>
          <p:cNvPr id="47" name="Straight Arrow Connector 46"/>
          <p:cNvCxnSpPr>
            <a:stCxn id="45" idx="3"/>
            <a:endCxn id="6" idx="1"/>
          </p:cNvCxnSpPr>
          <p:nvPr/>
        </p:nvCxnSpPr>
        <p:spPr>
          <a:xfrm>
            <a:off x="2576945" y="761996"/>
            <a:ext cx="2051858" cy="13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723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SINGLETON Pattern</a:t>
            </a:r>
          </a:p>
        </p:txBody>
      </p:sp>
      <p:sp>
        <p:nvSpPr>
          <p:cNvPr id="4" name="TextBox 3"/>
          <p:cNvSpPr txBox="1"/>
          <p:nvPr/>
        </p:nvSpPr>
        <p:spPr>
          <a:xfrm>
            <a:off x="169818" y="1319348"/>
            <a:ext cx="11064239"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There are number of ways to implement singleton pattern but there are only few right ways to do so.</a:t>
            </a:r>
          </a:p>
        </p:txBody>
      </p:sp>
      <p:sp>
        <p:nvSpPr>
          <p:cNvPr id="5" name="TextBox 4"/>
          <p:cNvSpPr txBox="1"/>
          <p:nvPr/>
        </p:nvSpPr>
        <p:spPr>
          <a:xfrm>
            <a:off x="169818" y="3004457"/>
            <a:ext cx="11103428"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Code a factory is something which creates a family of objects and we can have factory classes and factory methods in it</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1009570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202586" y="23186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42829" y="31398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Structural patterns</a:t>
            </a:r>
          </a:p>
        </p:txBody>
      </p:sp>
    </p:spTree>
    <p:extLst>
      <p:ext uri="{BB962C8B-B14F-4D97-AF65-F5344CB8AC3E}">
        <p14:creationId xmlns:p14="http://schemas.microsoft.com/office/powerpoint/2010/main" val="313656708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202586" y="231865"/>
            <a:ext cx="11731271" cy="814863"/>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42829" y="313986"/>
            <a:ext cx="11491027"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dirty="0">
                <a:solidFill>
                  <a:schemeClr val="bg1">
                    <a:lumMod val="95000"/>
                  </a:schemeClr>
                </a:solidFill>
                <a:latin typeface="Segoe UI Light" pitchFamily="34" charset="0"/>
              </a:rPr>
              <a:t>Creational patterns</a:t>
            </a:r>
          </a:p>
        </p:txBody>
      </p:sp>
    </p:spTree>
    <p:extLst>
      <p:ext uri="{BB962C8B-B14F-4D97-AF65-F5344CB8AC3E}">
        <p14:creationId xmlns:p14="http://schemas.microsoft.com/office/powerpoint/2010/main" val="9643971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COMPOSITE Pattern</a:t>
            </a:r>
          </a:p>
        </p:txBody>
      </p:sp>
      <p:sp>
        <p:nvSpPr>
          <p:cNvPr id="4" name="TextBox 3"/>
          <p:cNvSpPr txBox="1"/>
          <p:nvPr/>
        </p:nvSpPr>
        <p:spPr>
          <a:xfrm>
            <a:off x="169818" y="1319348"/>
            <a:ext cx="11064239"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pattern used to compose objects in to a hierarchical structure.</a:t>
            </a:r>
          </a:p>
        </p:txBody>
      </p:sp>
      <p:sp>
        <p:nvSpPr>
          <p:cNvPr id="5" name="TextBox 4"/>
          <p:cNvSpPr txBox="1"/>
          <p:nvPr/>
        </p:nvSpPr>
        <p:spPr>
          <a:xfrm>
            <a:off x="169818" y="3004457"/>
            <a:ext cx="11103428" cy="184665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perfect example of this pattern is XML or I can say DOM [document object model]</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07426990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1" y="143691"/>
            <a:ext cx="11064239" cy="5539978"/>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understand this pattern first you have to understand three terms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Component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 the base line objects</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Composite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 it is container of other objects </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Leaf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 this will be end node and does not contain any other object in it</a:t>
            </a:r>
          </a:p>
        </p:txBody>
      </p:sp>
    </p:spTree>
    <p:extLst>
      <p:ext uri="{BB962C8B-B14F-4D97-AF65-F5344CB8AC3E}">
        <p14:creationId xmlns:p14="http://schemas.microsoft.com/office/powerpoint/2010/main" val="2102825301"/>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9696" y="287926"/>
            <a:ext cx="7986899" cy="5995307"/>
          </a:xfrm>
          <a:prstGeom prst="rect">
            <a:avLst/>
          </a:prstGeom>
        </p:spPr>
      </p:pic>
    </p:spTree>
    <p:extLst>
      <p:ext uri="{BB962C8B-B14F-4D97-AF65-F5344CB8AC3E}">
        <p14:creationId xmlns:p14="http://schemas.microsoft.com/office/powerpoint/2010/main" val="405055147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097280" y="600891"/>
            <a:ext cx="1003227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781005" y="600891"/>
            <a:ext cx="2194560" cy="61555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computer</a:t>
            </a:r>
          </a:p>
        </p:txBody>
      </p:sp>
      <p:sp>
        <p:nvSpPr>
          <p:cNvPr id="5" name="TextBox 4"/>
          <p:cNvSpPr txBox="1"/>
          <p:nvPr/>
        </p:nvSpPr>
        <p:spPr>
          <a:xfrm>
            <a:off x="1693815" y="1876697"/>
            <a:ext cx="3087190" cy="61555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motherboard</a:t>
            </a:r>
          </a:p>
        </p:txBody>
      </p:sp>
      <p:sp>
        <p:nvSpPr>
          <p:cNvPr id="6" name="TextBox 5"/>
          <p:cNvSpPr txBox="1"/>
          <p:nvPr/>
        </p:nvSpPr>
        <p:spPr>
          <a:xfrm>
            <a:off x="8168639" y="1876696"/>
            <a:ext cx="936173" cy="615553"/>
          </a:xfrm>
          <a:prstGeom prst="rect">
            <a:avLst/>
          </a:prstGeom>
          <a:noFill/>
        </p:spPr>
        <p:txBody>
          <a:bodyPr wrap="squar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ssd</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7" name="TextBox 6"/>
          <p:cNvSpPr txBox="1"/>
          <p:nvPr/>
        </p:nvSpPr>
        <p:spPr>
          <a:xfrm>
            <a:off x="1097280" y="3460278"/>
            <a:ext cx="1101636" cy="61555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ram</a:t>
            </a:r>
          </a:p>
        </p:txBody>
      </p:sp>
      <p:sp>
        <p:nvSpPr>
          <p:cNvPr id="8" name="TextBox 7"/>
          <p:cNvSpPr txBox="1"/>
          <p:nvPr/>
        </p:nvSpPr>
        <p:spPr>
          <a:xfrm>
            <a:off x="4504507" y="3460278"/>
            <a:ext cx="1101636" cy="615553"/>
          </a:xfrm>
          <a:prstGeom prst="rect">
            <a:avLst/>
          </a:prstGeom>
          <a:noFill/>
        </p:spPr>
        <p:txBody>
          <a:bodyPr wrap="squar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cpu</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cxnSp>
        <p:nvCxnSpPr>
          <p:cNvPr id="10" name="Straight Arrow Connector 9"/>
          <p:cNvCxnSpPr/>
          <p:nvPr/>
        </p:nvCxnSpPr>
        <p:spPr>
          <a:xfrm flipH="1">
            <a:off x="3422469" y="1216444"/>
            <a:ext cx="1358536" cy="6602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975565" y="1249970"/>
            <a:ext cx="1193074" cy="7582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flipH="1">
            <a:off x="1648098" y="2492249"/>
            <a:ext cx="912222" cy="9680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8" idx="0"/>
          </p:cNvCxnSpPr>
          <p:nvPr/>
        </p:nvCxnSpPr>
        <p:spPr>
          <a:xfrm>
            <a:off x="3237410" y="2492250"/>
            <a:ext cx="1817915" cy="9680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35518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259" y="141968"/>
            <a:ext cx="10347502" cy="6716032"/>
          </a:xfrm>
          <a:prstGeom prst="rect">
            <a:avLst/>
          </a:prstGeom>
        </p:spPr>
      </p:pic>
    </p:spTree>
    <p:extLst>
      <p:ext uri="{BB962C8B-B14F-4D97-AF65-F5344CB8AC3E}">
        <p14:creationId xmlns:p14="http://schemas.microsoft.com/office/powerpoint/2010/main" val="317064295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1787" y="173763"/>
            <a:ext cx="9696450" cy="5648325"/>
          </a:xfrm>
          <a:prstGeom prst="rect">
            <a:avLst/>
          </a:prstGeom>
        </p:spPr>
      </p:pic>
    </p:spTree>
    <p:extLst>
      <p:ext uri="{BB962C8B-B14F-4D97-AF65-F5344CB8AC3E}">
        <p14:creationId xmlns:p14="http://schemas.microsoft.com/office/powerpoint/2010/main" val="2891439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8519" y="396103"/>
            <a:ext cx="6273028" cy="5782628"/>
          </a:xfrm>
          <a:prstGeom prst="rect">
            <a:avLst/>
          </a:prstGeom>
        </p:spPr>
      </p:pic>
      <p:sp>
        <p:nvSpPr>
          <p:cNvPr id="4" name="TextBox 3"/>
          <p:cNvSpPr txBox="1"/>
          <p:nvPr/>
        </p:nvSpPr>
        <p:spPr>
          <a:xfrm>
            <a:off x="7184571" y="3174274"/>
            <a:ext cx="132408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delete</a:t>
            </a:r>
          </a:p>
        </p:txBody>
      </p:sp>
    </p:spTree>
    <p:extLst>
      <p:ext uri="{BB962C8B-B14F-4D97-AF65-F5344CB8AC3E}">
        <p14:creationId xmlns:p14="http://schemas.microsoft.com/office/powerpoint/2010/main" val="44203999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4801" y="0"/>
            <a:ext cx="7620000" cy="5981700"/>
          </a:xfrm>
          <a:prstGeom prst="rect">
            <a:avLst/>
          </a:prstGeom>
        </p:spPr>
      </p:pic>
    </p:spTree>
    <p:extLst>
      <p:ext uri="{BB962C8B-B14F-4D97-AF65-F5344CB8AC3E}">
        <p14:creationId xmlns:p14="http://schemas.microsoft.com/office/powerpoint/2010/main" val="40275949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661" y="104773"/>
            <a:ext cx="6759831" cy="5721259"/>
          </a:xfrm>
          <a:prstGeom prst="rect">
            <a:avLst/>
          </a:prstGeom>
        </p:spPr>
      </p:pic>
      <p:sp>
        <p:nvSpPr>
          <p:cNvPr id="3" name="TextBox 2"/>
          <p:cNvSpPr txBox="1"/>
          <p:nvPr/>
        </p:nvSpPr>
        <p:spPr>
          <a:xfrm>
            <a:off x="1397725" y="5107575"/>
            <a:ext cx="637674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 want this public and abstract</a:t>
            </a:r>
          </a:p>
        </p:txBody>
      </p:sp>
      <p:sp>
        <p:nvSpPr>
          <p:cNvPr id="4" name="TextBox 3"/>
          <p:cNvSpPr txBox="1"/>
          <p:nvPr/>
        </p:nvSpPr>
        <p:spPr>
          <a:xfrm>
            <a:off x="7315200" y="1319349"/>
            <a:ext cx="2651760" cy="2954655"/>
          </a:xfrm>
          <a:prstGeom prst="rect">
            <a:avLst/>
          </a:prstGeom>
          <a:noFill/>
        </p:spPr>
        <p:txBody>
          <a:bodyPr wrap="square" lIns="0" tIns="0" rIns="0" bIns="0" rtlCol="0">
            <a:spAutoFit/>
          </a:bodyPr>
          <a:lstStyle/>
          <a:p>
            <a:r>
              <a:rPr lang="en-IN" sz="2400" dirty="0">
                <a:solidFill>
                  <a:srgbClr val="FF0000"/>
                </a:solidFill>
                <a:latin typeface="Aharoni" panose="02010803020104030203" pitchFamily="2" charset="-79"/>
                <a:cs typeface="Aharoni" panose="02010803020104030203" pitchFamily="2" charset="-79"/>
              </a:rPr>
              <a:t>Not every component will be abstract but </a:t>
            </a:r>
          </a:p>
          <a:p>
            <a:r>
              <a:rPr lang="en-IN" sz="2400" dirty="0">
                <a:solidFill>
                  <a:srgbClr val="FF0000"/>
                </a:solidFill>
                <a:latin typeface="Aharoni" panose="02010803020104030203" pitchFamily="2" charset="-79"/>
                <a:cs typeface="Aharoni" panose="02010803020104030203" pitchFamily="2" charset="-79"/>
              </a:rPr>
              <a:t>I want this in my case</a:t>
            </a:r>
          </a:p>
          <a:p>
            <a:r>
              <a:rPr lang="en-IN" sz="2400" dirty="0">
                <a:solidFill>
                  <a:srgbClr val="FF0000"/>
                </a:solidFill>
                <a:latin typeface="Aharoni" panose="02010803020104030203" pitchFamily="2" charset="-79"/>
                <a:cs typeface="Aharoni" panose="02010803020104030203" pitchFamily="2" charset="-79"/>
              </a:rPr>
              <a:t>Even sometimes components can be interface too</a:t>
            </a:r>
          </a:p>
        </p:txBody>
      </p:sp>
    </p:spTree>
    <p:extLst>
      <p:ext uri="{BB962C8B-B14F-4D97-AF65-F5344CB8AC3E}">
        <p14:creationId xmlns:p14="http://schemas.microsoft.com/office/powerpoint/2010/main" val="1356768892"/>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0290" y="150766"/>
            <a:ext cx="5861504" cy="6677345"/>
          </a:xfrm>
          <a:prstGeom prst="rect">
            <a:avLst/>
          </a:prstGeom>
        </p:spPr>
      </p:pic>
    </p:spTree>
    <p:extLst>
      <p:ext uri="{BB962C8B-B14F-4D97-AF65-F5344CB8AC3E}">
        <p14:creationId xmlns:p14="http://schemas.microsoft.com/office/powerpoint/2010/main" val="2805336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FACTORY Pattern</a:t>
            </a:r>
          </a:p>
        </p:txBody>
      </p:sp>
      <p:sp>
        <p:nvSpPr>
          <p:cNvPr id="4" name="TextBox 3"/>
          <p:cNvSpPr txBox="1"/>
          <p:nvPr/>
        </p:nvSpPr>
        <p:spPr>
          <a:xfrm>
            <a:off x="169818" y="1319348"/>
            <a:ext cx="11064239" cy="1231106"/>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real life a factory is a place that produces things and usually this things are a family of things. </a:t>
            </a:r>
          </a:p>
        </p:txBody>
      </p:sp>
      <p:sp>
        <p:nvSpPr>
          <p:cNvPr id="5" name="TextBox 4"/>
          <p:cNvSpPr txBox="1"/>
          <p:nvPr/>
        </p:nvSpPr>
        <p:spPr>
          <a:xfrm>
            <a:off x="169818" y="3004457"/>
            <a:ext cx="11103428"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Code a factory is something which creates a family of objects and we can have factory classes and factory methods in it</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19782816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262" y="287383"/>
            <a:ext cx="10361811"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 want one add method in this to play safe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 my client is going to use all component same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may  be he tries to add in this too </a:t>
            </a:r>
          </a:p>
        </p:txBody>
      </p:sp>
      <p:pic>
        <p:nvPicPr>
          <p:cNvPr id="3" name="Picture 2"/>
          <p:cNvPicPr>
            <a:picLocks noChangeAspect="1"/>
          </p:cNvPicPr>
          <p:nvPr/>
        </p:nvPicPr>
        <p:blipFill>
          <a:blip r:embed="rId2"/>
          <a:stretch>
            <a:fillRect/>
          </a:stretch>
        </p:blipFill>
        <p:spPr>
          <a:xfrm>
            <a:off x="679177" y="2356485"/>
            <a:ext cx="6467475" cy="3790950"/>
          </a:xfrm>
          <a:prstGeom prst="rect">
            <a:avLst/>
          </a:prstGeom>
        </p:spPr>
      </p:pic>
    </p:spTree>
    <p:extLst>
      <p:ext uri="{BB962C8B-B14F-4D97-AF65-F5344CB8AC3E}">
        <p14:creationId xmlns:p14="http://schemas.microsoft.com/office/powerpoint/2010/main" val="2781825018"/>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520" y="404949"/>
            <a:ext cx="40652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Cpu</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class</a:t>
            </a:r>
          </a:p>
        </p:txBody>
      </p:sp>
      <p:pic>
        <p:nvPicPr>
          <p:cNvPr id="3" name="Picture 2"/>
          <p:cNvPicPr>
            <a:picLocks noChangeAspect="1"/>
          </p:cNvPicPr>
          <p:nvPr/>
        </p:nvPicPr>
        <p:blipFill>
          <a:blip r:embed="rId2"/>
          <a:stretch>
            <a:fillRect/>
          </a:stretch>
        </p:blipFill>
        <p:spPr>
          <a:xfrm>
            <a:off x="631417" y="1174569"/>
            <a:ext cx="7581900" cy="4953000"/>
          </a:xfrm>
          <a:prstGeom prst="rect">
            <a:avLst/>
          </a:prstGeom>
        </p:spPr>
      </p:pic>
    </p:spTree>
    <p:extLst>
      <p:ext uri="{BB962C8B-B14F-4D97-AF65-F5344CB8AC3E}">
        <p14:creationId xmlns:p14="http://schemas.microsoft.com/office/powerpoint/2010/main" val="167226160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08069" y="4715691"/>
            <a:ext cx="863928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pass name parameter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In constructor </a:t>
            </a:r>
          </a:p>
        </p:txBody>
      </p:sp>
      <p:cxnSp>
        <p:nvCxnSpPr>
          <p:cNvPr id="5" name="Straight Connector 4"/>
          <p:cNvCxnSpPr/>
          <p:nvPr/>
        </p:nvCxnSpPr>
        <p:spPr>
          <a:xfrm>
            <a:off x="4624251" y="2769326"/>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33679" y="115389"/>
            <a:ext cx="6345952" cy="4600302"/>
          </a:xfrm>
          <a:prstGeom prst="rect">
            <a:avLst/>
          </a:prstGeom>
        </p:spPr>
      </p:pic>
    </p:spTree>
    <p:extLst>
      <p:ext uri="{BB962C8B-B14F-4D97-AF65-F5344CB8AC3E}">
        <p14:creationId xmlns:p14="http://schemas.microsoft.com/office/powerpoint/2010/main" val="851090200"/>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337" y="418011"/>
            <a:ext cx="216405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Same way</a:t>
            </a:r>
          </a:p>
        </p:txBody>
      </p:sp>
      <p:pic>
        <p:nvPicPr>
          <p:cNvPr id="3" name="Picture 2"/>
          <p:cNvPicPr>
            <a:picLocks noChangeAspect="1"/>
          </p:cNvPicPr>
          <p:nvPr/>
        </p:nvPicPr>
        <p:blipFill>
          <a:blip r:embed="rId2"/>
          <a:stretch>
            <a:fillRect/>
          </a:stretch>
        </p:blipFill>
        <p:spPr>
          <a:xfrm>
            <a:off x="687750" y="1170077"/>
            <a:ext cx="6319872" cy="5243786"/>
          </a:xfrm>
          <a:prstGeom prst="rect">
            <a:avLst/>
          </a:prstGeom>
        </p:spPr>
      </p:pic>
    </p:spTree>
    <p:extLst>
      <p:ext uri="{BB962C8B-B14F-4D97-AF65-F5344CB8AC3E}">
        <p14:creationId xmlns:p14="http://schemas.microsoft.com/office/powerpoint/2010/main" val="2729313417"/>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194" y="138247"/>
            <a:ext cx="6666600" cy="5753101"/>
          </a:xfrm>
          <a:prstGeom prst="rect">
            <a:avLst/>
          </a:prstGeom>
        </p:spPr>
      </p:pic>
    </p:spTree>
    <p:extLst>
      <p:ext uri="{BB962C8B-B14F-4D97-AF65-F5344CB8AC3E}">
        <p14:creationId xmlns:p14="http://schemas.microsoft.com/office/powerpoint/2010/main" val="388744677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2149" y="783771"/>
            <a:ext cx="8000908"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we have created three leaf objects</a:t>
            </a:r>
          </a:p>
          <a:p>
            <a:r>
              <a:rPr lang="en-IN" sz="4000" dirty="0" err="1">
                <a:solidFill>
                  <a:srgbClr val="FF0000"/>
                </a:solidFill>
                <a:latin typeface="Segoe UI Light" pitchFamily="34" charset="0"/>
              </a:rPr>
              <a:t>Cpu</a:t>
            </a:r>
            <a:endParaRPr lang="en-IN" sz="4000" dirty="0">
              <a:solidFill>
                <a:srgbClr val="FF0000"/>
              </a:solidFill>
              <a:latin typeface="Segoe UI Light" pitchFamily="34" charset="0"/>
            </a:endParaRPr>
          </a:p>
          <a:p>
            <a:r>
              <a:rPr lang="en-IN" sz="4000" dirty="0">
                <a:solidFill>
                  <a:srgbClr val="FF0000"/>
                </a:solidFill>
                <a:latin typeface="Segoe UI Light" pitchFamily="34" charset="0"/>
              </a:rPr>
              <a:t>Ram</a:t>
            </a:r>
          </a:p>
          <a:p>
            <a:r>
              <a:rPr lang="en-IN" sz="4000" dirty="0" err="1">
                <a:solidFill>
                  <a:srgbClr val="FF0000"/>
                </a:solidFill>
                <a:latin typeface="Segoe UI Light" pitchFamily="34" charset="0"/>
              </a:rPr>
              <a:t>Ssd</a:t>
            </a:r>
            <a:endParaRPr lang="en-IN" sz="4000" dirty="0">
              <a:solidFill>
                <a:srgbClr val="FF0000"/>
              </a:solidFill>
              <a:latin typeface="Segoe UI Light" pitchFamily="34" charset="0"/>
            </a:endParaRPr>
          </a:p>
        </p:txBody>
      </p:sp>
      <p:sp>
        <p:nvSpPr>
          <p:cNvPr id="3" name="TextBox 2"/>
          <p:cNvSpPr txBox="1"/>
          <p:nvPr/>
        </p:nvSpPr>
        <p:spPr>
          <a:xfrm>
            <a:off x="862149" y="4271554"/>
            <a:ext cx="10704212"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Next I want to create composite objects</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for that I want one base class which will create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other composite components </a:t>
            </a:r>
          </a:p>
        </p:txBody>
      </p:sp>
    </p:spTree>
    <p:extLst>
      <p:ext uri="{BB962C8B-B14F-4D97-AF65-F5344CB8AC3E}">
        <p14:creationId xmlns:p14="http://schemas.microsoft.com/office/powerpoint/2010/main" val="124046880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741" y="94025"/>
            <a:ext cx="9194569" cy="6489655"/>
          </a:xfrm>
          <a:prstGeom prst="rect">
            <a:avLst/>
          </a:prstGeom>
        </p:spPr>
      </p:pic>
    </p:spTree>
    <p:extLst>
      <p:ext uri="{BB962C8B-B14F-4D97-AF65-F5344CB8AC3E}">
        <p14:creationId xmlns:p14="http://schemas.microsoft.com/office/powerpoint/2010/main" val="290021999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1364" y="115116"/>
            <a:ext cx="8362718" cy="5946049"/>
          </a:xfrm>
          <a:prstGeom prst="rect">
            <a:avLst/>
          </a:prstGeom>
        </p:spPr>
      </p:pic>
    </p:spTree>
    <p:extLst>
      <p:ext uri="{BB962C8B-B14F-4D97-AF65-F5344CB8AC3E}">
        <p14:creationId xmlns:p14="http://schemas.microsoft.com/office/powerpoint/2010/main" val="409434259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764" y="867046"/>
            <a:ext cx="9106782" cy="4958987"/>
          </a:xfrm>
          <a:prstGeom prst="rect">
            <a:avLst/>
          </a:prstGeom>
        </p:spPr>
      </p:pic>
      <p:sp>
        <p:nvSpPr>
          <p:cNvPr id="5" name="TextBox 4"/>
          <p:cNvSpPr txBox="1"/>
          <p:nvPr/>
        </p:nvSpPr>
        <p:spPr>
          <a:xfrm>
            <a:off x="9013371" y="287383"/>
            <a:ext cx="3030317"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maintain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collection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of component</a:t>
            </a:r>
          </a:p>
        </p:txBody>
      </p:sp>
    </p:spTree>
    <p:extLst>
      <p:ext uri="{BB962C8B-B14F-4D97-AF65-F5344CB8AC3E}">
        <p14:creationId xmlns:p14="http://schemas.microsoft.com/office/powerpoint/2010/main" val="79622245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0611" y="341267"/>
            <a:ext cx="7238245" cy="6085658"/>
          </a:xfrm>
          <a:prstGeom prst="rect">
            <a:avLst/>
          </a:prstGeom>
        </p:spPr>
      </p:pic>
      <p:sp>
        <p:nvSpPr>
          <p:cNvPr id="4" name="TextBox 3"/>
          <p:cNvSpPr txBox="1"/>
          <p:nvPr/>
        </p:nvSpPr>
        <p:spPr>
          <a:xfrm>
            <a:off x="7537269" y="1750423"/>
            <a:ext cx="3560270" cy="2215991"/>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We override price</a:t>
            </a:r>
          </a:p>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So that we can get price</a:t>
            </a:r>
          </a:p>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Of all nested component</a:t>
            </a:r>
          </a:p>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 as well</a:t>
            </a:r>
          </a:p>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And we will return total </a:t>
            </a:r>
          </a:p>
          <a:p>
            <a:r>
              <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of all nested </a:t>
            </a:r>
            <a:r>
              <a:rPr lang="en-IN" sz="2400" dirty="0" err="1">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rPr>
              <a:t>leafs</a:t>
            </a:r>
            <a:endParaRPr lang="en-IN" sz="2400" dirty="0">
              <a:gradFill>
                <a:gsLst>
                  <a:gs pos="0">
                    <a:schemeClr val="tx1">
                      <a:lumMod val="75000"/>
                      <a:lumOff val="25000"/>
                    </a:schemeClr>
                  </a:gs>
                  <a:gs pos="80000">
                    <a:schemeClr val="tx1">
                      <a:lumMod val="65000"/>
                      <a:lumOff val="35000"/>
                    </a:schemeClr>
                  </a:gs>
                </a:gsLst>
                <a:lin ang="16200000" scaled="0"/>
              </a:gra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490150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0383" y="1684122"/>
            <a:ext cx="1822935" cy="707886"/>
          </a:xfrm>
          <a:prstGeom prst="rect">
            <a:avLst/>
          </a:prstGeom>
        </p:spPr>
        <p:txBody>
          <a:bodyPr wrap="none">
            <a:spAutoFit/>
          </a:bodyPr>
          <a:lstStyle/>
          <a:p>
            <a:r>
              <a:rPr lang="en-IN" sz="4000" dirty="0" err="1">
                <a:solidFill>
                  <a:schemeClr val="accent1">
                    <a:lumMod val="75000"/>
                  </a:schemeClr>
                </a:solidFill>
                <a:latin typeface="Aharoni" panose="02010803020104030203" pitchFamily="2" charset="-79"/>
                <a:cs typeface="Aharoni" panose="02010803020104030203" pitchFamily="2" charset="-79"/>
              </a:rPr>
              <a:t>kitkart</a:t>
            </a:r>
            <a:endParaRPr lang="en-IN" sz="4000" dirty="0">
              <a:solidFill>
                <a:schemeClr val="accent1">
                  <a:lumMod val="75000"/>
                </a:schemeClr>
              </a:solidFill>
              <a:latin typeface="Aharoni" panose="02010803020104030203" pitchFamily="2" charset="-79"/>
              <a:cs typeface="Aharoni" panose="02010803020104030203" pitchFamily="2" charset="-79"/>
            </a:endParaRPr>
          </a:p>
        </p:txBody>
      </p:sp>
      <p:pic>
        <p:nvPicPr>
          <p:cNvPr id="3" name="Picture 2"/>
          <p:cNvPicPr>
            <a:picLocks noChangeAspect="1"/>
          </p:cNvPicPr>
          <p:nvPr/>
        </p:nvPicPr>
        <p:blipFill>
          <a:blip r:embed="rId2"/>
          <a:stretch>
            <a:fillRect/>
          </a:stretch>
        </p:blipFill>
        <p:spPr>
          <a:xfrm>
            <a:off x="1074984" y="585992"/>
            <a:ext cx="1153731" cy="1098130"/>
          </a:xfrm>
          <a:prstGeom prst="rect">
            <a:avLst/>
          </a:prstGeom>
        </p:spPr>
      </p:pic>
      <p:sp>
        <p:nvSpPr>
          <p:cNvPr id="4" name="TextBox 3"/>
          <p:cNvSpPr txBox="1"/>
          <p:nvPr/>
        </p:nvSpPr>
        <p:spPr>
          <a:xfrm>
            <a:off x="1849853" y="2928435"/>
            <a:ext cx="9711954" cy="307776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company wants you to write software for</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Them and they produce three products </a:t>
            </a:r>
          </a:p>
          <a:p>
            <a:pPr marL="571500" indent="-571500">
              <a:buFont typeface="Arial" panose="020B0604020202020204" pitchFamily="34" charset="0"/>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Computers</a:t>
            </a:r>
          </a:p>
          <a:p>
            <a:pPr marL="571500" indent="-571500">
              <a:buFont typeface="Arial" panose="020B0604020202020204" pitchFamily="34" charset="0"/>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Tablets</a:t>
            </a:r>
          </a:p>
          <a:p>
            <a:pPr marL="571500" indent="-571500">
              <a:buFont typeface="Arial" panose="020B0604020202020204" pitchFamily="34" charset="0"/>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Phones</a:t>
            </a:r>
          </a:p>
        </p:txBody>
      </p:sp>
      <p:sp>
        <p:nvSpPr>
          <p:cNvPr id="5" name="Rectangle 4"/>
          <p:cNvSpPr/>
          <p:nvPr/>
        </p:nvSpPr>
        <p:spPr bwMode="auto">
          <a:xfrm>
            <a:off x="600892" y="313510"/>
            <a:ext cx="2090058" cy="21945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821952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363" y="184649"/>
            <a:ext cx="8216951" cy="5863454"/>
          </a:xfrm>
          <a:prstGeom prst="rect">
            <a:avLst/>
          </a:prstGeom>
        </p:spPr>
      </p:pic>
      <p:sp>
        <p:nvSpPr>
          <p:cNvPr id="5" name="TextBox 4"/>
          <p:cNvSpPr txBox="1"/>
          <p:nvPr/>
        </p:nvSpPr>
        <p:spPr>
          <a:xfrm>
            <a:off x="7419703" y="2155371"/>
            <a:ext cx="359072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Added new class</a:t>
            </a:r>
          </a:p>
        </p:txBody>
      </p:sp>
    </p:spTree>
    <p:extLst>
      <p:ext uri="{BB962C8B-B14F-4D97-AF65-F5344CB8AC3E}">
        <p14:creationId xmlns:p14="http://schemas.microsoft.com/office/powerpoint/2010/main" val="460436973"/>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986" y="180838"/>
            <a:ext cx="7922239" cy="6442031"/>
          </a:xfrm>
          <a:prstGeom prst="rect">
            <a:avLst/>
          </a:prstGeom>
        </p:spPr>
      </p:pic>
      <p:sp>
        <p:nvSpPr>
          <p:cNvPr id="3" name="TextBox 2"/>
          <p:cNvSpPr txBox="1"/>
          <p:nvPr/>
        </p:nvSpPr>
        <p:spPr>
          <a:xfrm>
            <a:off x="7184572" y="1580606"/>
            <a:ext cx="359072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Added new class</a:t>
            </a:r>
          </a:p>
        </p:txBody>
      </p:sp>
      <p:sp>
        <p:nvSpPr>
          <p:cNvPr id="4" name="TextBox 3"/>
          <p:cNvSpPr txBox="1"/>
          <p:nvPr/>
        </p:nvSpPr>
        <p:spPr>
          <a:xfrm>
            <a:off x="6655185" y="4245429"/>
            <a:ext cx="3716724" cy="1846659"/>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Computer’s price will be sum of its components</a:t>
            </a:r>
          </a:p>
        </p:txBody>
      </p:sp>
    </p:spTree>
    <p:extLst>
      <p:ext uri="{BB962C8B-B14F-4D97-AF65-F5344CB8AC3E}">
        <p14:creationId xmlns:p14="http://schemas.microsoft.com/office/powerpoint/2010/main" val="2542374670"/>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9086" y="757646"/>
            <a:ext cx="647100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it’s a time to create a test</a:t>
            </a:r>
          </a:p>
        </p:txBody>
      </p:sp>
    </p:spTree>
    <p:extLst>
      <p:ext uri="{BB962C8B-B14F-4D97-AF65-F5344CB8AC3E}">
        <p14:creationId xmlns:p14="http://schemas.microsoft.com/office/powerpoint/2010/main" val="4240077758"/>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305" y="376917"/>
            <a:ext cx="10928766" cy="6337391"/>
          </a:xfrm>
          <a:prstGeom prst="rect">
            <a:avLst/>
          </a:prstGeom>
        </p:spPr>
      </p:pic>
    </p:spTree>
    <p:extLst>
      <p:ext uri="{BB962C8B-B14F-4D97-AF65-F5344CB8AC3E}">
        <p14:creationId xmlns:p14="http://schemas.microsoft.com/office/powerpoint/2010/main" val="558861366"/>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164" y="265475"/>
            <a:ext cx="4645162" cy="7042066"/>
          </a:xfrm>
          <a:prstGeom prst="rect">
            <a:avLst/>
          </a:prstGeom>
        </p:spPr>
      </p:pic>
    </p:spTree>
    <p:extLst>
      <p:ext uri="{BB962C8B-B14F-4D97-AF65-F5344CB8AC3E}">
        <p14:creationId xmlns:p14="http://schemas.microsoft.com/office/powerpoint/2010/main" val="269817606"/>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434" y="206420"/>
            <a:ext cx="5940606" cy="6155191"/>
          </a:xfrm>
          <a:prstGeom prst="rect">
            <a:avLst/>
          </a:prstGeom>
        </p:spPr>
      </p:pic>
    </p:spTree>
    <p:extLst>
      <p:ext uri="{BB962C8B-B14F-4D97-AF65-F5344CB8AC3E}">
        <p14:creationId xmlns:p14="http://schemas.microsoft.com/office/powerpoint/2010/main" val="468374847"/>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5681" y="221932"/>
            <a:ext cx="8954186" cy="6400937"/>
          </a:xfrm>
          <a:prstGeom prst="rect">
            <a:avLst/>
          </a:prstGeom>
        </p:spPr>
      </p:pic>
    </p:spTree>
    <p:extLst>
      <p:ext uri="{BB962C8B-B14F-4D97-AF65-F5344CB8AC3E}">
        <p14:creationId xmlns:p14="http://schemas.microsoft.com/office/powerpoint/2010/main" val="1692231228"/>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DECORATOR Pattern</a:t>
            </a:r>
          </a:p>
        </p:txBody>
      </p:sp>
      <p:sp>
        <p:nvSpPr>
          <p:cNvPr id="4" name="TextBox 3"/>
          <p:cNvSpPr txBox="1"/>
          <p:nvPr/>
        </p:nvSpPr>
        <p:spPr>
          <a:xfrm>
            <a:off x="169818" y="1319348"/>
            <a:ext cx="1106423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Decorator is a frequently used pattern.</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 purpose of decorator pattern is to dynamically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Attach functionality to an object</a:t>
            </a:r>
          </a:p>
        </p:txBody>
      </p:sp>
    </p:spTree>
    <p:extLst>
      <p:ext uri="{BB962C8B-B14F-4D97-AF65-F5344CB8AC3E}">
        <p14:creationId xmlns:p14="http://schemas.microsoft.com/office/powerpoint/2010/main" val="2751205347"/>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03" y="3295455"/>
            <a:ext cx="3541757" cy="26311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3954" y="509451"/>
            <a:ext cx="10873489" cy="246221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Suppose we are running a burger joint “</a:t>
            </a:r>
            <a:r>
              <a:rPr lang="en-IN" sz="4000" dirty="0" err="1">
                <a:solidFill>
                  <a:srgbClr val="FF0000"/>
                </a:solidFill>
                <a:latin typeface="Segoe UI Light" pitchFamily="34" charset="0"/>
              </a:rPr>
              <a:t>McMickey</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we are going to prepare a burger for our</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Customer and we have variety of options for him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choose.</a:t>
            </a:r>
          </a:p>
        </p:txBody>
      </p:sp>
      <p:pic>
        <p:nvPicPr>
          <p:cNvPr id="2054" name="Picture 6" descr="Image result"/>
          <p:cNvPicPr>
            <a:picLocks noChangeAspect="1" noChangeArrowheads="1"/>
          </p:cNvPicPr>
          <p:nvPr/>
        </p:nvPicPr>
        <p:blipFill rotWithShape="1">
          <a:blip r:embed="rId3">
            <a:extLst>
              <a:ext uri="{28A0092B-C50C-407E-A947-70E740481C1C}">
                <a14:useLocalDpi xmlns:a14="http://schemas.microsoft.com/office/drawing/2010/main" val="0"/>
              </a:ext>
            </a:extLst>
          </a:blip>
          <a:srcRect l="6447" t="7631" r="6239" b="26925"/>
          <a:stretch/>
        </p:blipFill>
        <p:spPr bwMode="auto">
          <a:xfrm>
            <a:off x="5238206" y="2971664"/>
            <a:ext cx="4990011" cy="327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9589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535577"/>
            <a:ext cx="11347978"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So the goal is to create the most basic component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of burger and then add necessary ingredient by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decorating our burger object with ingredient objects </a:t>
            </a:r>
          </a:p>
        </p:txBody>
      </p:sp>
      <p:sp>
        <p:nvSpPr>
          <p:cNvPr id="3" name="TextBox 2"/>
          <p:cNvSpPr txBox="1"/>
          <p:nvPr/>
        </p:nvSpPr>
        <p:spPr>
          <a:xfrm>
            <a:off x="548640" y="2850776"/>
            <a:ext cx="8172878"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 flow of this pattern will go like this</a:t>
            </a:r>
          </a:p>
          <a:p>
            <a:pPr marL="571500" indent="-571500">
              <a:buFontTx/>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abstract component</a:t>
            </a:r>
          </a:p>
          <a:p>
            <a:pPr marL="571500" indent="-571500">
              <a:buFontTx/>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concrete component</a:t>
            </a:r>
          </a:p>
          <a:p>
            <a:pPr marL="571500" indent="-571500">
              <a:buFontTx/>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abstract decorator</a:t>
            </a:r>
          </a:p>
          <a:p>
            <a:pPr marL="571500" indent="-571500">
              <a:buFontTx/>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Create concrete decorator</a:t>
            </a:r>
          </a:p>
          <a:p>
            <a:pPr marL="571500" indent="-571500">
              <a:buFontTx/>
              <a:buChar char="-"/>
            </a:pP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Then another…..</a:t>
            </a:r>
          </a:p>
        </p:txBody>
      </p:sp>
    </p:spTree>
    <p:extLst>
      <p:ext uri="{BB962C8B-B14F-4D97-AF65-F5344CB8AC3E}">
        <p14:creationId xmlns:p14="http://schemas.microsoft.com/office/powerpoint/2010/main" val="1074861088"/>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6152</TotalTime>
  <Words>1485</Words>
  <Application>Microsoft Office PowerPoint</Application>
  <PresentationFormat>Custom</PresentationFormat>
  <Paragraphs>278</Paragraphs>
  <Slides>236</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236</vt:i4>
      </vt:variant>
    </vt:vector>
  </HeadingPairs>
  <TitlesOfParts>
    <vt:vector size="244" baseType="lpstr">
      <vt:lpstr>Aharoni</vt:lpstr>
      <vt:lpstr>Arial</vt:lpstr>
      <vt:lpstr>Segoe Pro Black</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464</cp:revision>
  <dcterms:created xsi:type="dcterms:W3CDTF">2012-02-07T06:07:07Z</dcterms:created>
  <dcterms:modified xsi:type="dcterms:W3CDTF">2018-01-19T08:45:59Z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